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8"/>
  </p:notesMasterIdLst>
  <p:handoutMasterIdLst>
    <p:handoutMasterId r:id="rId79"/>
  </p:handoutMasterIdLst>
  <p:sldIdLst>
    <p:sldId id="293" r:id="rId2"/>
    <p:sldId id="257" r:id="rId3"/>
    <p:sldId id="309" r:id="rId4"/>
    <p:sldId id="258" r:id="rId5"/>
    <p:sldId id="259" r:id="rId6"/>
    <p:sldId id="315" r:id="rId7"/>
    <p:sldId id="260" r:id="rId8"/>
    <p:sldId id="261" r:id="rId9"/>
    <p:sldId id="339" r:id="rId10"/>
    <p:sldId id="303" r:id="rId11"/>
    <p:sldId id="316" r:id="rId12"/>
    <p:sldId id="304" r:id="rId13"/>
    <p:sldId id="317" r:id="rId14"/>
    <p:sldId id="335" r:id="rId15"/>
    <p:sldId id="263" r:id="rId16"/>
    <p:sldId id="262" r:id="rId17"/>
    <p:sldId id="297" r:id="rId18"/>
    <p:sldId id="298" r:id="rId19"/>
    <p:sldId id="336" r:id="rId20"/>
    <p:sldId id="318" r:id="rId21"/>
    <p:sldId id="299" r:id="rId22"/>
    <p:sldId id="319" r:id="rId23"/>
    <p:sldId id="337" r:id="rId24"/>
    <p:sldId id="300" r:id="rId25"/>
    <p:sldId id="302" r:id="rId26"/>
    <p:sldId id="344" r:id="rId27"/>
    <p:sldId id="343" r:id="rId28"/>
    <p:sldId id="341" r:id="rId29"/>
    <p:sldId id="342" r:id="rId30"/>
    <p:sldId id="301" r:id="rId31"/>
    <p:sldId id="264" r:id="rId32"/>
    <p:sldId id="269" r:id="rId33"/>
    <p:sldId id="266" r:id="rId34"/>
    <p:sldId id="267" r:id="rId35"/>
    <p:sldId id="268" r:id="rId36"/>
    <p:sldId id="270" r:id="rId37"/>
    <p:sldId id="271" r:id="rId38"/>
    <p:sldId id="272" r:id="rId39"/>
    <p:sldId id="295" r:id="rId40"/>
    <p:sldId id="273" r:id="rId41"/>
    <p:sldId id="275" r:id="rId42"/>
    <p:sldId id="274" r:id="rId43"/>
    <p:sldId id="276" r:id="rId44"/>
    <p:sldId id="277" r:id="rId45"/>
    <p:sldId id="278" r:id="rId46"/>
    <p:sldId id="279" r:id="rId47"/>
    <p:sldId id="280" r:id="rId48"/>
    <p:sldId id="281" r:id="rId49"/>
    <p:sldId id="282" r:id="rId50"/>
    <p:sldId id="283" r:id="rId51"/>
    <p:sldId id="284" r:id="rId52"/>
    <p:sldId id="294" r:id="rId53"/>
    <p:sldId id="285" r:id="rId54"/>
    <p:sldId id="288" r:id="rId55"/>
    <p:sldId id="289" r:id="rId56"/>
    <p:sldId id="290" r:id="rId57"/>
    <p:sldId id="291" r:id="rId58"/>
    <p:sldId id="286" r:id="rId59"/>
    <p:sldId id="287" r:id="rId60"/>
    <p:sldId id="340" r:id="rId61"/>
    <p:sldId id="345" r:id="rId62"/>
    <p:sldId id="346" r:id="rId63"/>
    <p:sldId id="313" r:id="rId64"/>
    <p:sldId id="308" r:id="rId65"/>
    <p:sldId id="347" r:id="rId66"/>
    <p:sldId id="348" r:id="rId67"/>
    <p:sldId id="307" r:id="rId68"/>
    <p:sldId id="350" r:id="rId69"/>
    <p:sldId id="349" r:id="rId70"/>
    <p:sldId id="351" r:id="rId71"/>
    <p:sldId id="305" r:id="rId72"/>
    <p:sldId id="312" r:id="rId73"/>
    <p:sldId id="354" r:id="rId74"/>
    <p:sldId id="356" r:id="rId75"/>
    <p:sldId id="311" r:id="rId76"/>
    <p:sldId id="292" r:id="rId77"/>
  </p:sldIdLst>
  <p:sldSz cx="9144000" cy="6858000" type="screen4x3"/>
  <p:notesSz cx="6858000" cy="9144000"/>
  <p:defaultTextStyle>
    <a:defPPr>
      <a:defRPr lang="en-US">
        <a:uFillTx/>
      </a:defRPr>
    </a:defPPr>
    <a:lvl1pPr algn="l" rtl="0" fontAlgn="base">
      <a:spcBef>
        <a:spcPct val="0"/>
      </a:spcBef>
      <a:spcAft>
        <a:spcPct val="0"/>
      </a:spcAft>
      <a:defRPr sz="2400" kern="1200">
        <a:solidFill>
          <a:schemeClr val="tx1"/>
        </a:solidFill>
        <a:uFillTx/>
        <a:latin typeface="Times New Roman" charset="0"/>
        <a:ea typeface="+mn-ea"/>
        <a:cs typeface="+mn-cs"/>
      </a:defRPr>
    </a:lvl1pPr>
    <a:lvl2pPr marL="457200" algn="l" rtl="0" fontAlgn="base">
      <a:spcBef>
        <a:spcPct val="0"/>
      </a:spcBef>
      <a:spcAft>
        <a:spcPct val="0"/>
      </a:spcAft>
      <a:defRPr sz="2400" kern="1200">
        <a:solidFill>
          <a:schemeClr val="tx1"/>
        </a:solidFill>
        <a:uFillTx/>
        <a:latin typeface="Times New Roman" charset="0"/>
        <a:ea typeface="+mn-ea"/>
        <a:cs typeface="+mn-cs"/>
      </a:defRPr>
    </a:lvl2pPr>
    <a:lvl3pPr marL="914400" algn="l" rtl="0" fontAlgn="base">
      <a:spcBef>
        <a:spcPct val="0"/>
      </a:spcBef>
      <a:spcAft>
        <a:spcPct val="0"/>
      </a:spcAft>
      <a:defRPr sz="2400" kern="1200">
        <a:solidFill>
          <a:schemeClr val="tx1"/>
        </a:solidFill>
        <a:uFillTx/>
        <a:latin typeface="Times New Roman" charset="0"/>
        <a:ea typeface="+mn-ea"/>
        <a:cs typeface="+mn-cs"/>
      </a:defRPr>
    </a:lvl3pPr>
    <a:lvl4pPr marL="1371600" algn="l" rtl="0" fontAlgn="base">
      <a:spcBef>
        <a:spcPct val="0"/>
      </a:spcBef>
      <a:spcAft>
        <a:spcPct val="0"/>
      </a:spcAft>
      <a:defRPr sz="2400" kern="1200">
        <a:solidFill>
          <a:schemeClr val="tx1"/>
        </a:solidFill>
        <a:uFillTx/>
        <a:latin typeface="Times New Roman" charset="0"/>
        <a:ea typeface="+mn-ea"/>
        <a:cs typeface="+mn-cs"/>
      </a:defRPr>
    </a:lvl4pPr>
    <a:lvl5pPr marL="1828800" algn="l" rtl="0" fontAlgn="base">
      <a:spcBef>
        <a:spcPct val="0"/>
      </a:spcBef>
      <a:spcAft>
        <a:spcPct val="0"/>
      </a:spcAft>
      <a:defRPr sz="2400" kern="1200">
        <a:solidFill>
          <a:schemeClr val="tx1"/>
        </a:solidFill>
        <a:uFillTx/>
        <a:latin typeface="Times New Roman" charset="0"/>
        <a:ea typeface="+mn-ea"/>
        <a:cs typeface="+mn-cs"/>
      </a:defRPr>
    </a:lvl5pPr>
    <a:lvl6pPr marL="2286000" algn="l" defTabSz="457200" rtl="0" eaLnBrk="1" latinLnBrk="0" hangingPunct="1">
      <a:defRPr sz="2400" kern="1200">
        <a:solidFill>
          <a:schemeClr val="tx1"/>
        </a:solidFill>
        <a:uFillTx/>
        <a:latin typeface="Times New Roman" charset="0"/>
        <a:ea typeface="+mn-ea"/>
        <a:cs typeface="+mn-cs"/>
      </a:defRPr>
    </a:lvl6pPr>
    <a:lvl7pPr marL="2743200" algn="l" defTabSz="457200" rtl="0" eaLnBrk="1" latinLnBrk="0" hangingPunct="1">
      <a:defRPr sz="2400" kern="1200">
        <a:solidFill>
          <a:schemeClr val="tx1"/>
        </a:solidFill>
        <a:uFillTx/>
        <a:latin typeface="Times New Roman" charset="0"/>
        <a:ea typeface="+mn-ea"/>
        <a:cs typeface="+mn-cs"/>
      </a:defRPr>
    </a:lvl7pPr>
    <a:lvl8pPr marL="3200400" algn="l" defTabSz="457200" rtl="0" eaLnBrk="1" latinLnBrk="0" hangingPunct="1">
      <a:defRPr sz="2400" kern="1200">
        <a:solidFill>
          <a:schemeClr val="tx1"/>
        </a:solidFill>
        <a:uFillTx/>
        <a:latin typeface="Times New Roman" charset="0"/>
        <a:ea typeface="+mn-ea"/>
        <a:cs typeface="+mn-cs"/>
      </a:defRPr>
    </a:lvl8pPr>
    <a:lvl9pPr marL="3657600" algn="l" defTabSz="457200" rtl="0" eaLnBrk="1" latinLnBrk="0" hangingPunct="1">
      <a:defRPr sz="2400" kern="1200">
        <a:solidFill>
          <a:schemeClr val="tx1"/>
        </a:solidFill>
        <a:uFillTx/>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654" autoAdjust="0"/>
  </p:normalViewPr>
  <p:slideViewPr>
    <p:cSldViewPr snapToObjects="1">
      <p:cViewPr varScale="1">
        <p:scale>
          <a:sx n="90" d="100"/>
          <a:sy n="90" d="100"/>
        </p:scale>
        <p:origin x="39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200">
                <a:uFillTx/>
              </a:defRPr>
            </a:lvl1pPr>
          </a:lstStyle>
          <a:p>
            <a:pPr>
              <a:defRPr>
                <a:uFillTx/>
              </a:defRPr>
            </a:pPr>
            <a:endParaRPr lang="en-US">
              <a:uFillTx/>
            </a:endParaRPr>
          </a:p>
        </p:txBody>
      </p:sp>
      <p:sp>
        <p:nvSpPr>
          <p:cNvPr id="9219" name="Rectangle 3"/>
          <p:cNvSpPr>
            <a:spLocks noGrp="1" noChangeArrowheads="1"/>
          </p:cNvSpPr>
          <p:nvPr>
            <p:ph type="dt" sz="quarter" idx="1"/>
          </p:nvPr>
        </p:nvSpPr>
        <p:spPr bwMode="auto">
          <a:xfrm>
            <a:off x="3886200" y="0"/>
            <a:ext cx="2971800" cy="4572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a:defRPr sz="1200">
                <a:uFillTx/>
              </a:defRPr>
            </a:lvl1pPr>
          </a:lstStyle>
          <a:p>
            <a:pPr>
              <a:defRPr>
                <a:uFillTx/>
              </a:defRPr>
            </a:pPr>
            <a:endParaRPr lang="en-US">
              <a:uFillTx/>
            </a:endParaRPr>
          </a:p>
        </p:txBody>
      </p:sp>
      <p:sp>
        <p:nvSpPr>
          <p:cNvPr id="9220" name="Rectangle 4"/>
          <p:cNvSpPr>
            <a:spLocks noGrp="1" noChangeArrowheads="1"/>
          </p:cNvSpPr>
          <p:nvPr>
            <p:ph type="ftr" sz="quarter" idx="2"/>
          </p:nvPr>
        </p:nvSpPr>
        <p:spPr bwMode="auto">
          <a:xfrm>
            <a:off x="0" y="8686800"/>
            <a:ext cx="2971800" cy="457200"/>
          </a:xfrm>
          <a:prstGeom prst="rect">
            <a:avLst/>
          </a:prstGeom>
          <a:noFill/>
          <a:ln w="9525">
            <a:noFill/>
            <a:miter lim="800000"/>
          </a:ln>
          <a:effectLst/>
        </p:spPr>
        <p:txBody>
          <a:bodyPr vert="horz" wrap="square" lIns="91440" tIns="45720" rIns="91440" bIns="45720" numCol="1" anchor="b" anchorCtr="0" compatLnSpc="1">
            <a:prstTxWarp prst="textNoShape">
              <a:avLst/>
            </a:prstTxWarp>
          </a:bodyPr>
          <a:lstStyle>
            <a:lvl1pPr>
              <a:defRPr sz="1200">
                <a:uFillTx/>
              </a:defRPr>
            </a:lvl1pPr>
          </a:lstStyle>
          <a:p>
            <a:pPr>
              <a:defRPr>
                <a:uFillTx/>
              </a:defRPr>
            </a:pPr>
            <a:endParaRPr lang="en-US">
              <a:uFillTx/>
            </a:endParaRPr>
          </a:p>
        </p:txBody>
      </p:sp>
      <p:sp>
        <p:nvSpPr>
          <p:cNvPr id="9221" name="Rectangle 5"/>
          <p:cNvSpPr>
            <a:spLocks noGrp="1" noChangeArrowheads="1"/>
          </p:cNvSpPr>
          <p:nvPr>
            <p:ph type="sldNum" sz="quarter" idx="3"/>
          </p:nvPr>
        </p:nvSpPr>
        <p:spPr bwMode="auto">
          <a:xfrm>
            <a:off x="3886200" y="8686800"/>
            <a:ext cx="2971800" cy="457200"/>
          </a:xfrm>
          <a:prstGeom prst="rect">
            <a:avLst/>
          </a:prstGeom>
          <a:noFill/>
          <a:ln w="9525">
            <a:noFill/>
            <a:miter lim="800000"/>
          </a:ln>
          <a:effectLst/>
        </p:spPr>
        <p:txBody>
          <a:bodyPr vert="horz" wrap="square" lIns="91440" tIns="45720" rIns="91440" bIns="45720" numCol="1" anchor="b" anchorCtr="0" compatLnSpc="1">
            <a:prstTxWarp prst="textNoShape">
              <a:avLst/>
            </a:prstTxWarp>
          </a:bodyPr>
          <a:lstStyle>
            <a:lvl1pPr algn="r">
              <a:defRPr sz="1200">
                <a:uFillTx/>
              </a:defRPr>
            </a:lvl1pPr>
          </a:lstStyle>
          <a:p>
            <a:pPr>
              <a:defRPr>
                <a:uFillTx/>
              </a:defRPr>
            </a:pPr>
            <a:fld id="{62AAD492-056F-8C46-AA47-93435F7FAF97}" type="slidenum">
              <a:rPr lang="en-US">
                <a:uFillTx/>
              </a:rPr>
              <a:pPr>
                <a:defRPr>
                  <a:uFillTx/>
                </a:defRPr>
              </a:pPr>
              <a:t>‹#›</a:t>
            </a:fld>
            <a:endParaRPr lang="en-US">
              <a:uFillTx/>
            </a:endParaRPr>
          </a:p>
        </p:txBody>
      </p:sp>
    </p:spTree>
    <p:extLst>
      <p:ext uri="{BB962C8B-B14F-4D97-AF65-F5344CB8AC3E}">
        <p14:creationId xmlns:p14="http://schemas.microsoft.com/office/powerpoint/2010/main" val="12966810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200">
                <a:uFillTx/>
              </a:defRPr>
            </a:lvl1pPr>
          </a:lstStyle>
          <a:p>
            <a:pPr>
              <a:defRPr>
                <a:uFillTx/>
              </a:defRPr>
            </a:pPr>
            <a:endParaRPr lang="en-US">
              <a:uFillTx/>
            </a:endParaRPr>
          </a:p>
        </p:txBody>
      </p:sp>
      <p:sp>
        <p:nvSpPr>
          <p:cNvPr id="1027" name="Rectangle 3"/>
          <p:cNvSpPr>
            <a:spLocks noGrp="1" noChangeArrowheads="1"/>
          </p:cNvSpPr>
          <p:nvPr>
            <p:ph type="dt" idx="1"/>
          </p:nvPr>
        </p:nvSpPr>
        <p:spPr bwMode="auto">
          <a:xfrm>
            <a:off x="3886200" y="0"/>
            <a:ext cx="2971800" cy="4572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a:defRPr sz="1200">
                <a:uFillTx/>
              </a:defRPr>
            </a:lvl1pPr>
          </a:lstStyle>
          <a:p>
            <a:pPr>
              <a:defRPr>
                <a:uFillTx/>
              </a:defRPr>
            </a:pPr>
            <a:endParaRPr lang="en-US">
              <a:uFillTx/>
            </a:endParaRPr>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p:spPr>
      </p:sp>
      <p:sp>
        <p:nvSpPr>
          <p:cNvPr id="1029" name="Rectangle 5"/>
          <p:cNvSpPr>
            <a:spLocks noGrp="1" noChangeArrowheads="1"/>
          </p:cNvSpPr>
          <p:nvPr>
            <p:ph type="body" sz="quarter" idx="3"/>
          </p:nvPr>
        </p:nvSpPr>
        <p:spPr bwMode="auto">
          <a:xfrm>
            <a:off x="914400" y="4343400"/>
            <a:ext cx="5029200" cy="41148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p>
            <a:pPr lvl="0"/>
            <a:r>
              <a:rPr lang="en-US" noProof="0">
                <a:uFillTx/>
              </a:rPr>
              <a:t>Click to edit Master text styles</a:t>
            </a:r>
          </a:p>
          <a:p>
            <a:pPr lvl="1"/>
            <a:r>
              <a:rPr lang="en-US" noProof="0">
                <a:uFillTx/>
              </a:rPr>
              <a:t>Second level</a:t>
            </a:r>
          </a:p>
          <a:p>
            <a:pPr lvl="2"/>
            <a:r>
              <a:rPr lang="en-US" noProof="0">
                <a:uFillTx/>
              </a:rPr>
              <a:t>Third level</a:t>
            </a:r>
          </a:p>
          <a:p>
            <a:pPr lvl="3"/>
            <a:r>
              <a:rPr lang="en-US" noProof="0">
                <a:uFillTx/>
              </a:rPr>
              <a:t>Fourth level</a:t>
            </a:r>
          </a:p>
          <a:p>
            <a:pPr lvl="4"/>
            <a:r>
              <a:rPr lang="en-US" noProof="0">
                <a:uFillTx/>
              </a:rPr>
              <a:t>Fifth level</a:t>
            </a:r>
          </a:p>
        </p:txBody>
      </p:sp>
      <p:sp>
        <p:nvSpPr>
          <p:cNvPr id="1030" name="Rectangle 6"/>
          <p:cNvSpPr>
            <a:spLocks noGrp="1" noChangeArrowheads="1"/>
          </p:cNvSpPr>
          <p:nvPr>
            <p:ph type="ftr" sz="quarter" idx="4"/>
          </p:nvPr>
        </p:nvSpPr>
        <p:spPr bwMode="auto">
          <a:xfrm>
            <a:off x="0" y="8686800"/>
            <a:ext cx="2971800" cy="457200"/>
          </a:xfrm>
          <a:prstGeom prst="rect">
            <a:avLst/>
          </a:prstGeom>
          <a:noFill/>
          <a:ln w="9525">
            <a:noFill/>
            <a:miter lim="800000"/>
          </a:ln>
          <a:effectLst/>
        </p:spPr>
        <p:txBody>
          <a:bodyPr vert="horz" wrap="square" lIns="91440" tIns="45720" rIns="91440" bIns="45720" numCol="1" anchor="b" anchorCtr="0" compatLnSpc="1">
            <a:prstTxWarp prst="textNoShape">
              <a:avLst/>
            </a:prstTxWarp>
          </a:bodyPr>
          <a:lstStyle>
            <a:lvl1pPr>
              <a:defRPr sz="1200">
                <a:uFillTx/>
              </a:defRPr>
            </a:lvl1pPr>
          </a:lstStyle>
          <a:p>
            <a:pPr>
              <a:defRPr>
                <a:uFillTx/>
              </a:defRPr>
            </a:pPr>
            <a:endParaRPr lang="en-US">
              <a:uFillTx/>
            </a:endParaRPr>
          </a:p>
        </p:txBody>
      </p:sp>
      <p:sp>
        <p:nvSpPr>
          <p:cNvPr id="1031" name="Rectangle 7"/>
          <p:cNvSpPr>
            <a:spLocks noGrp="1" noChangeArrowheads="1"/>
          </p:cNvSpPr>
          <p:nvPr>
            <p:ph type="sldNum" sz="quarter" idx="5"/>
          </p:nvPr>
        </p:nvSpPr>
        <p:spPr bwMode="auto">
          <a:xfrm>
            <a:off x="3886200" y="8686800"/>
            <a:ext cx="2971800" cy="457200"/>
          </a:xfrm>
          <a:prstGeom prst="rect">
            <a:avLst/>
          </a:prstGeom>
          <a:noFill/>
          <a:ln w="9525">
            <a:noFill/>
            <a:miter lim="800000"/>
          </a:ln>
          <a:effectLst/>
        </p:spPr>
        <p:txBody>
          <a:bodyPr vert="horz" wrap="square" lIns="91440" tIns="45720" rIns="91440" bIns="45720" numCol="1" anchor="b" anchorCtr="0" compatLnSpc="1">
            <a:prstTxWarp prst="textNoShape">
              <a:avLst/>
            </a:prstTxWarp>
          </a:bodyPr>
          <a:lstStyle>
            <a:lvl1pPr algn="r">
              <a:defRPr sz="1200">
                <a:uFillTx/>
              </a:defRPr>
            </a:lvl1pPr>
          </a:lstStyle>
          <a:p>
            <a:pPr>
              <a:defRPr>
                <a:uFillTx/>
              </a:defRPr>
            </a:pPr>
            <a:fld id="{670E17A5-503D-AF40-9446-B33EB8126F24}" type="slidenum">
              <a:rPr lang="en-US">
                <a:uFillTx/>
              </a:rPr>
              <a:pPr>
                <a:defRPr>
                  <a:uFillTx/>
                </a:defRPr>
              </a:pPr>
              <a:t>‹#›</a:t>
            </a:fld>
            <a:endParaRPr lang="en-US">
              <a:uFillTx/>
            </a:endParaRPr>
          </a:p>
        </p:txBody>
      </p:sp>
    </p:spTree>
    <p:extLst>
      <p:ext uri="{BB962C8B-B14F-4D97-AF65-F5344CB8AC3E}">
        <p14:creationId xmlns:p14="http://schemas.microsoft.com/office/powerpoint/2010/main" val="80155608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uFillTx/>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uFillTx/>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uFillTx/>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uFillTx/>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uFillTx/>
        <a:latin typeface="Times New Roman" charset="0"/>
        <a:ea typeface="ＭＳ Ｐゴシック" charset="-128"/>
        <a:cs typeface="+mn-cs"/>
      </a:defRPr>
    </a:lvl5pPr>
    <a:lvl6pPr marL="2286000" algn="l" defTabSz="457200" rtl="0" eaLnBrk="1" latinLnBrk="0" hangingPunct="1">
      <a:defRPr sz="1200" kern="1200">
        <a:solidFill>
          <a:schemeClr val="tx1"/>
        </a:solidFill>
        <a:uFillTx/>
        <a:latin typeface="+mn-lt"/>
        <a:ea typeface="+mn-ea"/>
        <a:cs typeface="+mn-cs"/>
      </a:defRPr>
    </a:lvl6pPr>
    <a:lvl7pPr marL="2743200" algn="l" defTabSz="457200" rtl="0" eaLnBrk="1" latinLnBrk="0" hangingPunct="1">
      <a:defRPr sz="1200" kern="1200">
        <a:solidFill>
          <a:schemeClr val="tx1"/>
        </a:solidFill>
        <a:uFillTx/>
        <a:latin typeface="+mn-lt"/>
        <a:ea typeface="+mn-ea"/>
        <a:cs typeface="+mn-cs"/>
      </a:defRPr>
    </a:lvl7pPr>
    <a:lvl8pPr marL="3200400" algn="l" defTabSz="457200" rtl="0" eaLnBrk="1" latinLnBrk="0" hangingPunct="1">
      <a:defRPr sz="1200" kern="1200">
        <a:solidFill>
          <a:schemeClr val="tx1"/>
        </a:solidFill>
        <a:uFillTx/>
        <a:latin typeface="+mn-lt"/>
        <a:ea typeface="+mn-ea"/>
        <a:cs typeface="+mn-cs"/>
      </a:defRPr>
    </a:lvl8pPr>
    <a:lvl9pPr marL="3657600" algn="l" defTabSz="457200" rtl="0" eaLnBrk="1" latinLnBrk="0" hangingPunct="1">
      <a:defRPr sz="1200" kern="1200">
        <a:solidFill>
          <a:schemeClr val="tx1"/>
        </a:solidFill>
        <a:uFillTx/>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a:t>
            </a:r>
            <a:r>
              <a:rPr lang="en-US" smtClean="0"/>
              <a:t>Traiining</a:t>
            </a:r>
            <a:endParaRPr lang="en-US"/>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1</a:t>
            </a:fld>
            <a:endParaRPr lang="en-US">
              <a:uFillTx/>
            </a:endParaRPr>
          </a:p>
        </p:txBody>
      </p:sp>
    </p:spTree>
    <p:extLst>
      <p:ext uri="{BB962C8B-B14F-4D97-AF65-F5344CB8AC3E}">
        <p14:creationId xmlns:p14="http://schemas.microsoft.com/office/powerpoint/2010/main" val="463408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uFillTx/>
              </a:rPr>
              <a:t>Each feature</a:t>
            </a:r>
            <a:r>
              <a:rPr lang="en-US" baseline="0" dirty="0" smtClean="0">
                <a:uFillTx/>
              </a:rPr>
              <a:t> map should learn a different feature.  </a:t>
            </a:r>
          </a:p>
          <a:p>
            <a:r>
              <a:rPr lang="en-US" baseline="0" dirty="0" smtClean="0">
                <a:uFillTx/>
              </a:rPr>
              <a:t>Brute force effort to see if and where certain features exist.</a:t>
            </a:r>
          </a:p>
          <a:p>
            <a:r>
              <a:rPr lang="en-US" baseline="0" dirty="0" smtClean="0">
                <a:uFillTx/>
              </a:rPr>
              <a:t>Pooling/sampling – Does the feature exist in a general area</a:t>
            </a:r>
          </a:p>
          <a:p>
            <a:r>
              <a:rPr lang="en-US" baseline="0" dirty="0" smtClean="0">
                <a:uFillTx/>
              </a:rPr>
              <a:t>Final standard supervised layer</a:t>
            </a:r>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15</a:t>
            </a:fld>
            <a:endParaRPr lang="en-US">
              <a:uFillTx/>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uFillTx/>
              </a:rPr>
              <a:t>Exact</a:t>
            </a:r>
            <a:r>
              <a:rPr lang="en-US" baseline="0" dirty="0" smtClean="0">
                <a:uFillTx/>
              </a:rPr>
              <a:t> position of detected feature not important, but the relative positions can be and can be captured by later layers</a:t>
            </a:r>
          </a:p>
          <a:p>
            <a:r>
              <a:rPr lang="en-US" baseline="0" dirty="0" smtClean="0">
                <a:uFillTx/>
              </a:rPr>
              <a:t>5x5, 4x4 common</a:t>
            </a:r>
          </a:p>
          <a:p>
            <a:r>
              <a:rPr lang="en-US" baseline="0" dirty="0" smtClean="0">
                <a:uFillTx/>
              </a:rPr>
              <a:t>Convolution input, kernel (learned convolution of weights - tensor), and feature map output</a:t>
            </a:r>
          </a:p>
          <a:p>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16</a:t>
            </a:fld>
            <a:endParaRPr lang="en-US">
              <a:uFillTx/>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increase</a:t>
            </a:r>
            <a:r>
              <a:rPr lang="en-US" baseline="0" dirty="0" smtClean="0"/>
              <a:t> in </a:t>
            </a:r>
            <a:r>
              <a:rPr lang="en-US" dirty="0" smtClean="0"/>
              <a:t>first convolution layer from</a:t>
            </a:r>
            <a:r>
              <a:rPr lang="en-US" baseline="0" dirty="0" smtClean="0"/>
              <a:t> initial image</a:t>
            </a:r>
          </a:p>
          <a:p>
            <a:r>
              <a:rPr lang="en-US" baseline="0" dirty="0" smtClean="0"/>
              <a:t>Some models let each node have a unique (rather than shared) bias weight</a:t>
            </a:r>
          </a:p>
          <a:p>
            <a:r>
              <a:rPr lang="en-US" baseline="0" dirty="0" smtClean="0"/>
              <a:t>Total features increase, but not the volume of any given feature map stays same (zero-padded) or decreases (save)</a:t>
            </a:r>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17</a:t>
            </a:fld>
            <a:endParaRPr lang="en-US">
              <a:uFillTx/>
            </a:endParaRPr>
          </a:p>
        </p:txBody>
      </p:sp>
    </p:spTree>
    <p:extLst>
      <p:ext uri="{BB962C8B-B14F-4D97-AF65-F5344CB8AC3E}">
        <p14:creationId xmlns:p14="http://schemas.microsoft.com/office/powerpoint/2010/main" val="4230553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L2 pooling – Square root of sum of the activation squares in the field – ~average magnitude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Max pooling – winner take all for receptive field</a:t>
            </a:r>
          </a:p>
          <a:p>
            <a:r>
              <a:rPr lang="en-US" dirty="0" smtClean="0"/>
              <a:t>Small fields</a:t>
            </a:r>
            <a:r>
              <a:rPr lang="en-US" baseline="0" dirty="0" smtClean="0"/>
              <a:t> most common (2x2), also allows for deeper network</a:t>
            </a:r>
          </a:p>
          <a:p>
            <a:r>
              <a:rPr lang="en-US" baseline="0" dirty="0" smtClean="0"/>
              <a:t>Note depth of network is basically decided by the sub sampling pool size, since once the feature maps are small (e.g. 5x5) there no more room for convoluting and need to just put then in the MLP</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Can get some effects of Pooling and save computation by having convolutional layers less tightly overlapped (stride)</a:t>
            </a:r>
          </a:p>
          <a:p>
            <a:endParaRPr lang="en-US" baseline="0" dirty="0" smtClean="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18</a:t>
            </a:fld>
            <a:endParaRPr lang="en-US">
              <a:uFillTx/>
            </a:endParaRPr>
          </a:p>
        </p:txBody>
      </p:sp>
    </p:spTree>
    <p:extLst>
      <p:ext uri="{BB962C8B-B14F-4D97-AF65-F5344CB8AC3E}">
        <p14:creationId xmlns:p14="http://schemas.microsoft.com/office/powerpoint/2010/main" val="1157008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Usually smaller receptive</a:t>
            </a:r>
            <a:r>
              <a:rPr lang="en-US" baseline="0" dirty="0" smtClean="0"/>
              <a:t> fields, can overlap some</a:t>
            </a:r>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19</a:t>
            </a:fld>
            <a:endParaRPr lang="en-US">
              <a:uFillTx/>
            </a:endParaRPr>
          </a:p>
        </p:txBody>
      </p:sp>
    </p:spTree>
    <p:extLst>
      <p:ext uri="{BB962C8B-B14F-4D97-AF65-F5344CB8AC3E}">
        <p14:creationId xmlns:p14="http://schemas.microsoft.com/office/powerpoint/2010/main" val="433590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Create “Grandmother</a:t>
            </a:r>
            <a:r>
              <a:rPr lang="en-US" baseline="0" dirty="0" smtClean="0"/>
              <a:t>” cells corresponding do different variants of the concept</a:t>
            </a:r>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20</a:t>
            </a:fld>
            <a:endParaRPr lang="en-US">
              <a:uFillTx/>
            </a:endParaRPr>
          </a:p>
        </p:txBody>
      </p:sp>
    </p:spTree>
    <p:extLst>
      <p:ext uri="{BB962C8B-B14F-4D97-AF65-F5344CB8AC3E}">
        <p14:creationId xmlns:p14="http://schemas.microsoft.com/office/powerpoint/2010/main" val="510393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pooling (size</a:t>
            </a:r>
            <a:r>
              <a:rPr lang="en-US" baseline="0" dirty="0" smtClean="0"/>
              <a:t> and function) are hand-crafted by the network designer, though there is a trainable weight and bias to “tune” the pooling</a:t>
            </a:r>
            <a:endParaRPr lang="en-US" dirty="0" smtClean="0"/>
          </a:p>
          <a:p>
            <a:r>
              <a:rPr lang="en-US" dirty="0" smtClean="0"/>
              <a:t>Or BP</a:t>
            </a:r>
            <a:r>
              <a:rPr lang="en-US" baseline="0" dirty="0" smtClean="0"/>
              <a:t> variant</a:t>
            </a:r>
          </a:p>
          <a:p>
            <a:r>
              <a:rPr lang="en-US" baseline="0" dirty="0" smtClean="0"/>
              <a:t>Can use Local response normalization or variants – effort to have feature maps learn different features, but not essential</a:t>
            </a:r>
          </a:p>
          <a:p>
            <a:r>
              <a:rPr lang="en-US" baseline="0" dirty="0" smtClean="0"/>
              <a:t>But standard BP already deals with that since trying to minimize errors and if all hidden nodes learned the same function, then would get lousy accuracy, with easy problem could duplicate, but then that is </a:t>
            </a:r>
            <a:r>
              <a:rPr lang="en-US" baseline="0" smtClean="0"/>
              <a:t>all right.</a:t>
            </a:r>
            <a:endParaRPr lang="en-US" baseline="0" dirty="0" smtClean="0"/>
          </a:p>
          <a:p>
            <a:r>
              <a:rPr lang="en-US" baseline="0" dirty="0" smtClean="0"/>
              <a:t>Usually need more maps in layers (100s…)</a:t>
            </a: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21</a:t>
            </a:fld>
            <a:endParaRPr lang="en-US">
              <a:uFillTx/>
            </a:endParaRPr>
          </a:p>
        </p:txBody>
      </p:sp>
    </p:spTree>
    <p:extLst>
      <p:ext uri="{BB962C8B-B14F-4D97-AF65-F5344CB8AC3E}">
        <p14:creationId xmlns:p14="http://schemas.microsoft.com/office/powerpoint/2010/main" val="3660227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Local</a:t>
            </a:r>
            <a:r>
              <a:rPr lang="en-US" baseline="0" dirty="0" smtClean="0"/>
              <a:t>ly unique connections – Same map size but weights trained independently</a:t>
            </a:r>
          </a:p>
          <a:p>
            <a:r>
              <a:rPr lang="en-US" baseline="0" dirty="0" smtClean="0"/>
              <a:t>Tiled convolution – neighbor node uses different kernel, but kernels repeat after some stride</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Could have a stride value in each dimension</a:t>
            </a:r>
          </a:p>
          <a:p>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22</a:t>
            </a:fld>
            <a:endParaRPr lang="en-US">
              <a:uFillTx/>
            </a:endParaRPr>
          </a:p>
        </p:txBody>
      </p:sp>
    </p:spTree>
    <p:extLst>
      <p:ext uri="{BB962C8B-B14F-4D97-AF65-F5344CB8AC3E}">
        <p14:creationId xmlns:p14="http://schemas.microsoft.com/office/powerpoint/2010/main" val="1113004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a:t>
            </a:r>
            <a:r>
              <a:rPr lang="en-US" baseline="0" dirty="0" smtClean="0"/>
              <a:t> stride = 2, and need to 0 map with this picture</a:t>
            </a:r>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23</a:t>
            </a:fld>
            <a:endParaRPr lang="en-US">
              <a:uFillTx/>
            </a:endParaRPr>
          </a:p>
        </p:txBody>
      </p:sp>
    </p:spTree>
    <p:extLst>
      <p:ext uri="{BB962C8B-B14F-4D97-AF65-F5344CB8AC3E}">
        <p14:creationId xmlns:p14="http://schemas.microsoft.com/office/powerpoint/2010/main" val="1551106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r>
              <a:rPr lang="en-US" baseline="0" dirty="0" smtClean="0"/>
              <a:t> 32x32 to start with.  Actual characters never bigger than 28x28.  Just padding the edges so for example the top corner node of the feature map can have a pad of two up and left for its feature map.</a:t>
            </a:r>
          </a:p>
          <a:p>
            <a:r>
              <a:rPr lang="en-US" baseline="0" dirty="0" smtClean="0"/>
              <a:t>Same drop occurs with 14x14 to 10x10 drop S2 to C3</a:t>
            </a:r>
            <a:endParaRPr lang="en-US" dirty="0" smtClean="0"/>
          </a:p>
          <a:p>
            <a:r>
              <a:rPr lang="en-US" dirty="0" smtClean="0"/>
              <a:t>C1: 156 weights (26*6), 122,304 connections 26*28*28*6 – Parameter</a:t>
            </a:r>
            <a:r>
              <a:rPr lang="en-US" baseline="0" dirty="0" smtClean="0"/>
              <a:t> sharing - regularization</a:t>
            </a:r>
            <a:endParaRPr lang="en-US" dirty="0" smtClean="0"/>
          </a:p>
          <a:p>
            <a:r>
              <a:rPr lang="en-US" dirty="0" smtClean="0"/>
              <a:t>S2: 12</a:t>
            </a:r>
            <a:r>
              <a:rPr lang="en-US" baseline="0" dirty="0" smtClean="0"/>
              <a:t> weights (6*2). 5 (4 connections plus bias)*6*14*14 = 5880 connections, sampling is adding – the 4 inputs are added, then multiplied by weight, then add bias, then squash, non over-lapping</a:t>
            </a:r>
          </a:p>
          <a:p>
            <a:r>
              <a:rPr lang="en-US" baseline="0" dirty="0" smtClean="0"/>
              <a:t>C3: 6 connect to 3, 9 to 4, and 1 to all 6, forces discovery of more diverse feature combinations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Table 1 only considers contiguous subsets of 3, and more mixed subsets of 4 feature maps, and one with all – heuristic explanation</a:t>
            </a:r>
          </a:p>
          <a:p>
            <a:r>
              <a:rPr lang="en-US" baseline="0" dirty="0" smtClean="0"/>
              <a:t> 6*(25*3+1) +  9*(25*4+1) + 1*(25*6+1) =1516 total weights, total connections are 10*10 more than that for 151,600</a:t>
            </a:r>
          </a:p>
          <a:p>
            <a:r>
              <a:rPr lang="en-US" baseline="0" dirty="0" smtClean="0"/>
              <a:t>S4: 16*2 = 32 weights, 16*5*5*5(4 connections plus bias) = 2000 connections</a:t>
            </a:r>
          </a:p>
          <a:p>
            <a:r>
              <a:rPr lang="en-US" baseline="0" dirty="0" smtClean="0"/>
              <a:t>C5: 120*(5*5*16+1) = 48,120 weights and connections are the same since it is just a fully connected MLP at this point</a:t>
            </a:r>
          </a:p>
          <a:p>
            <a:r>
              <a:rPr lang="en-US" baseline="0" dirty="0" smtClean="0"/>
              <a:t>F6: 84*(120+1) = 10,164</a:t>
            </a:r>
          </a:p>
          <a:p>
            <a:r>
              <a:rPr lang="en-US" baseline="0" dirty="0" smtClean="0"/>
              <a:t>Output: 10*(84+1) = 850</a:t>
            </a:r>
          </a:p>
          <a:p>
            <a:r>
              <a:rPr lang="en-US" baseline="0" dirty="0" smtClean="0"/>
              <a:t>He used a special RBF output approach in his LeCun-5 model.  Could commonly have just gone into an output layer at F6 with 10 output nodes. Then would have been 10*(120+1) = 1210 weights going to the last output layer</a:t>
            </a:r>
          </a:p>
          <a:p>
            <a:r>
              <a:rPr lang="en-US" dirty="0" smtClean="0"/>
              <a:t>Total:</a:t>
            </a:r>
            <a:r>
              <a:rPr lang="en-US" baseline="0" dirty="0" smtClean="0"/>
              <a:t> 340,908 connections, but 60,000 trainable parameters</a:t>
            </a:r>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24</a:t>
            </a:fld>
            <a:endParaRPr lang="en-US">
              <a:uFillTx/>
            </a:endParaRPr>
          </a:p>
        </p:txBody>
      </p:sp>
    </p:spTree>
    <p:extLst>
      <p:ext uri="{BB962C8B-B14F-4D97-AF65-F5344CB8AC3E}">
        <p14:creationId xmlns:p14="http://schemas.microsoft.com/office/powerpoint/2010/main" val="3902749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uFillTx/>
              </a:rPr>
              <a:t>Can input bot</a:t>
            </a:r>
            <a:r>
              <a:rPr lang="en-US" baseline="0" dirty="0" smtClean="0">
                <a:uFillTx/>
              </a:rPr>
              <a:t>h new and original spaces</a:t>
            </a:r>
          </a:p>
          <a:p>
            <a:r>
              <a:rPr lang="en-US" baseline="0" dirty="0" smtClean="0">
                <a:uFillTx/>
              </a:rPr>
              <a:t>Unsupervised pre-training</a:t>
            </a:r>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3</a:t>
            </a:fld>
            <a:endParaRPr lang="en-US">
              <a:uFillTx/>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total does not include 850 output layer as trainable weights</a:t>
            </a:r>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25</a:t>
            </a:fld>
            <a:endParaRPr lang="en-US">
              <a:uFillTx/>
            </a:endParaRPr>
          </a:p>
        </p:txBody>
      </p:sp>
    </p:spTree>
    <p:extLst>
      <p:ext uri="{BB962C8B-B14F-4D97-AF65-F5344CB8AC3E}">
        <p14:creationId xmlns:p14="http://schemas.microsoft.com/office/powerpoint/2010/main" val="1226848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Top-5 error – Is target label</a:t>
            </a:r>
            <a:r>
              <a:rPr lang="en-US" baseline="0" dirty="0" smtClean="0"/>
              <a:t> one of your top 5 predictions ) Dog, </a:t>
            </a:r>
            <a:r>
              <a:rPr lang="en-US" baseline="0" dirty="0" err="1" smtClean="0"/>
              <a:t>dogtype</a:t>
            </a:r>
            <a:r>
              <a:rPr lang="en-US" baseline="0" dirty="0" smtClean="0"/>
              <a:t>, etc.</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224x224x3 (RGB) input – 150,000 raw input features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Image net larger 15M and 22k classes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26</a:t>
            </a:fld>
            <a:endParaRPr lang="en-US">
              <a:uFillTx/>
            </a:endParaRPr>
          </a:p>
        </p:txBody>
      </p:sp>
    </p:spTree>
    <p:extLst>
      <p:ext uri="{BB962C8B-B14F-4D97-AF65-F5344CB8AC3E}">
        <p14:creationId xmlns:p14="http://schemas.microsoft.com/office/powerpoint/2010/main" val="1675675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Alex </a:t>
            </a:r>
            <a:r>
              <a:rPr lang="en-US" dirty="0" err="1" smtClean="0"/>
              <a:t>Krizhevsky</a:t>
            </a:r>
            <a:r>
              <a:rPr lang="en-US" dirty="0" smtClean="0"/>
              <a:t> w/Hinton</a:t>
            </a:r>
          </a:p>
          <a:p>
            <a:r>
              <a:rPr lang="en-US" dirty="0" smtClean="0"/>
              <a:t>Note Convolution and Pool often</a:t>
            </a:r>
            <a:r>
              <a:rPr lang="en-US" baseline="0" dirty="0" smtClean="0"/>
              <a:t> considered one convolutional layer (Layers are number of layers with convolution)</a:t>
            </a:r>
          </a:p>
          <a:p>
            <a:r>
              <a:rPr lang="en-US" baseline="0" dirty="0" smtClean="0"/>
              <a:t>96 kernels/feature maps, then 256, etc.</a:t>
            </a:r>
          </a:p>
          <a:p>
            <a:r>
              <a:rPr lang="en-US" baseline="0" dirty="0" smtClean="0"/>
              <a:t>/4 stride of 4 for convolution first layer, 1 for rest</a:t>
            </a:r>
          </a:p>
          <a:p>
            <a:r>
              <a:rPr lang="en-US" baseline="0" dirty="0" smtClean="0"/>
              <a:t>/2 stride 2 overlapped pooling throughout – Alex net uses 3x3 pooling receptive field</a:t>
            </a:r>
          </a:p>
          <a:p>
            <a:r>
              <a:rPr lang="en-US" baseline="0" dirty="0" smtClean="0"/>
              <a:t>Used local response normalization – Lateral inhibition approach with </a:t>
            </a:r>
            <a:r>
              <a:rPr lang="en-US" baseline="0" dirty="0" err="1" smtClean="0"/>
              <a:t>ReLUs</a:t>
            </a:r>
            <a:r>
              <a:rPr lang="en-US" baseline="0" dirty="0" smtClean="0"/>
              <a:t> which increase highest neurons while inhibiting </a:t>
            </a:r>
            <a:r>
              <a:rPr lang="en-US" baseline="0" smtClean="0"/>
              <a:t>local neighbors</a:t>
            </a:r>
            <a:endParaRPr lang="en-US" baseline="0" dirty="0" smtClean="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27</a:t>
            </a:fld>
            <a:endParaRPr lang="en-US">
              <a:uFillTx/>
            </a:endParaRPr>
          </a:p>
        </p:txBody>
      </p:sp>
    </p:spTree>
    <p:extLst>
      <p:ext uri="{BB962C8B-B14F-4D97-AF65-F5344CB8AC3E}">
        <p14:creationId xmlns:p14="http://schemas.microsoft.com/office/powerpoint/2010/main" val="4030817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VGG – Very Deep CNNs – Visual Geometry Group (VGG) Oxford, England - small filters 3x3 (smallest possible to give Up down left right) with more depth (19 layers), zero pad to maintain volume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Stride 1 for convolution, stride 2 for pooling, pooling only every 4 layers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28</a:t>
            </a:fld>
            <a:endParaRPr lang="en-US">
              <a:uFillTx/>
            </a:endParaRPr>
          </a:p>
        </p:txBody>
      </p:sp>
    </p:spTree>
    <p:extLst>
      <p:ext uri="{BB962C8B-B14F-4D97-AF65-F5344CB8AC3E}">
        <p14:creationId xmlns:p14="http://schemas.microsoft.com/office/powerpoint/2010/main" val="1010069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2015 - Ensemble of Residual</a:t>
            </a:r>
            <a:r>
              <a:rPr lang="en-US" baseline="0" dirty="0" smtClean="0"/>
              <a:t> Networks</a:t>
            </a:r>
            <a:endParaRPr lang="en-US" dirty="0" smtClean="0"/>
          </a:p>
          <a:p>
            <a:r>
              <a:rPr lang="en-US" dirty="0" smtClean="0"/>
              <a:t>Reaching human levels of discrimination</a:t>
            </a:r>
          </a:p>
          <a:p>
            <a:r>
              <a:rPr lang="en-US" dirty="0" smtClean="0"/>
              <a:t>2016 – down to 3.0%</a:t>
            </a:r>
            <a:r>
              <a:rPr lang="en-US" baseline="0" dirty="0" smtClean="0"/>
              <a:t> with </a:t>
            </a:r>
            <a:r>
              <a:rPr lang="en-US" dirty="0" smtClean="0"/>
              <a:t>ensemble</a:t>
            </a:r>
            <a:r>
              <a:rPr lang="en-US" baseline="0" dirty="0" smtClean="0"/>
              <a:t>, but not a new model (boring?) – No new major architectures, reaching Bayes limit, Interest waned and many main competitors had moved on</a:t>
            </a: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29</a:t>
            </a:fld>
            <a:endParaRPr lang="en-US">
              <a:uFillTx/>
            </a:endParaRPr>
          </a:p>
        </p:txBody>
      </p:sp>
    </p:spTree>
    <p:extLst>
      <p:ext uri="{BB962C8B-B14F-4D97-AF65-F5344CB8AC3E}">
        <p14:creationId xmlns:p14="http://schemas.microsoft.com/office/powerpoint/2010/main" val="3003840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Dynamic</a:t>
            </a:r>
            <a:r>
              <a:rPr lang="en-US" baseline="0" dirty="0" smtClean="0"/>
              <a:t> size – Pooling region just sums/maxes over an area with one final weight so no hard changes when we adjust pool region size</a:t>
            </a:r>
            <a:endParaRPr lang="en-US" dirty="0" smtClean="0"/>
          </a:p>
          <a:p>
            <a:r>
              <a:rPr lang="en-US" dirty="0" err="1" smtClean="0"/>
              <a:t>Simard</a:t>
            </a:r>
            <a:r>
              <a:rPr lang="en-US" dirty="0" smtClean="0"/>
              <a:t> 2003, Simple</a:t>
            </a:r>
            <a:r>
              <a:rPr lang="en-US" baseline="0" dirty="0" smtClean="0"/>
              <a:t> consistent CNN structure 5x5 with 2x2 subsampling with number of features 5 in first C-layer, 50 in next, until too small. </a:t>
            </a:r>
          </a:p>
          <a:p>
            <a:r>
              <a:rPr lang="en-US" baseline="0" dirty="0" smtClean="0"/>
              <a:t>Don’t actually used pool layer as instead just connect every other node which samples rather than max/average.</a:t>
            </a:r>
          </a:p>
          <a:p>
            <a:r>
              <a:rPr lang="en-US" baseline="0" dirty="0" smtClean="0"/>
              <a:t>Each layer reduces feature size by (n-3)/2.  Just two layers for </a:t>
            </a:r>
            <a:r>
              <a:rPr lang="en-US" baseline="0" dirty="0" err="1" smtClean="0"/>
              <a:t>mnist</a:t>
            </a:r>
            <a:r>
              <a:rPr lang="en-US" baseline="0" dirty="0" smtClean="0"/>
              <a:t>.</a:t>
            </a:r>
          </a:p>
          <a:p>
            <a:r>
              <a:rPr lang="en-US" baseline="0" dirty="0" smtClean="0"/>
              <a:t>They also use elastic distortions which is a type of jitter to get increased data. 99.6% - best at the time, Distortions also help a lot with standard MLP</a:t>
            </a:r>
          </a:p>
          <a:p>
            <a:r>
              <a:rPr lang="en-US" baseline="0" dirty="0" smtClean="0"/>
              <a:t>Thus an approach with less </a:t>
            </a:r>
            <a:r>
              <a:rPr lang="en-US" baseline="0" dirty="0" err="1" smtClean="0"/>
              <a:t>Hyperparameter</a:t>
            </a:r>
            <a:r>
              <a:rPr lang="en-US" baseline="0" dirty="0" smtClean="0"/>
              <a:t> fiddling</a:t>
            </a:r>
          </a:p>
          <a:p>
            <a:r>
              <a:rPr lang="en-US" dirty="0" err="1" smtClean="0"/>
              <a:t>Ciresan</a:t>
            </a:r>
            <a:r>
              <a:rPr lang="en-US" dirty="0" smtClean="0"/>
              <a:t> and </a:t>
            </a:r>
            <a:r>
              <a:rPr lang="en-US" dirty="0" err="1" smtClean="0"/>
              <a:t>Schmidhuber</a:t>
            </a:r>
            <a:r>
              <a:rPr lang="en-US" dirty="0" smtClean="0"/>
              <a:t> 2012, Multi</a:t>
            </a:r>
            <a:r>
              <a:rPr lang="en-US" baseline="0" dirty="0" smtClean="0"/>
              <a:t> column DNN.  CNN with depth 6-10 (deeper if initial input image is bigger), and wider on fields, 1-2 hidden layers in MLP, columns are CNNs (an ensemble with different parameters, features, etc.) where their output is averaged, jitter inputs, multi-day GPU training, annealed LR (.001 dropping to .00003) 99.76% </a:t>
            </a:r>
            <a:r>
              <a:rPr lang="en-US" baseline="0" dirty="0" err="1" smtClean="0"/>
              <a:t>mnist</a:t>
            </a:r>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30</a:t>
            </a:fld>
            <a:endParaRPr lang="en-US">
              <a:uFillTx/>
            </a:endParaRPr>
          </a:p>
        </p:txBody>
      </p:sp>
    </p:spTree>
    <p:extLst>
      <p:ext uri="{BB962C8B-B14F-4D97-AF65-F5344CB8AC3E}">
        <p14:creationId xmlns:p14="http://schemas.microsoft.com/office/powerpoint/2010/main" val="21704738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use same</a:t>
            </a:r>
            <a:r>
              <a:rPr lang="en-US" baseline="0" dirty="0" smtClean="0"/>
              <a:t> approaches with supervised nets (CNNs, etc.)</a:t>
            </a:r>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32</a:t>
            </a:fld>
            <a:endParaRPr lang="en-US">
              <a:uFillTx/>
            </a:endParaRPr>
          </a:p>
        </p:txBody>
      </p:sp>
    </p:spTree>
    <p:extLst>
      <p:ext uri="{BB962C8B-B14F-4D97-AF65-F5344CB8AC3E}">
        <p14:creationId xmlns:p14="http://schemas.microsoft.com/office/powerpoint/2010/main" val="41663949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uFillTx/>
              </a:rPr>
              <a:t>If do full supervised, we</a:t>
            </a:r>
            <a:r>
              <a:rPr lang="en-US" baseline="0" dirty="0" smtClean="0">
                <a:uFillTx/>
              </a:rPr>
              <a:t> may not bet the benefits of building up the incrementally abstracted feature space</a:t>
            </a:r>
          </a:p>
          <a:p>
            <a:r>
              <a:rPr lang="en-US" baseline="0" dirty="0" smtClean="0">
                <a:uFillTx/>
              </a:rPr>
              <a:t>Steps 1-4 called pre-training as it gets the weights close enough so that standard training in step 5 can be effective</a:t>
            </a:r>
          </a:p>
          <a:p>
            <a:r>
              <a:rPr lang="en-US" baseline="0" dirty="0" smtClean="0">
                <a:uFillTx/>
              </a:rPr>
              <a:t>Do fine tuning for sure if lots of labeled data, if little labeled data, not as helpful.</a:t>
            </a:r>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33</a:t>
            </a:fld>
            <a:endParaRPr lang="en-US">
              <a:uFillTx/>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uFillTx/>
              </a:rPr>
              <a:t>Can input bot</a:t>
            </a:r>
            <a:r>
              <a:rPr lang="en-US" baseline="0" dirty="0" smtClean="0">
                <a:uFillTx/>
              </a:rPr>
              <a:t>h new and original spaces</a:t>
            </a:r>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34</a:t>
            </a:fld>
            <a:endParaRPr lang="en-US">
              <a:uFillTx/>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35</a:t>
            </a:fld>
            <a:endParaRPr lang="en-US">
              <a:uFillTx/>
            </a:endParaRPr>
          </a:p>
        </p:txBody>
      </p:sp>
    </p:spTree>
    <p:extLst>
      <p:ext uri="{BB962C8B-B14F-4D97-AF65-F5344CB8AC3E}">
        <p14:creationId xmlns:p14="http://schemas.microsoft.com/office/powerpoint/2010/main" val="3594880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uFillTx/>
                <a:latin typeface="Times New Roman" charset="0"/>
                <a:ea typeface="ＭＳ Ｐゴシック" charset="-128"/>
                <a:cs typeface="ＭＳ Ｐゴシック" charset="-128"/>
              </a:rPr>
              <a:t>Each square in the figure above shows the (norm bounded) input image  that maximally activates one of 100 hidden units. We see that the different hidden units have learned to detect edges at different positions and orientations in the image.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uFillTx/>
                <a:latin typeface="Times New Roman" charset="0"/>
                <a:ea typeface="ＭＳ Ｐゴシック" charset="-128"/>
                <a:cs typeface="ＭＳ Ｐゴシック" charset="-128"/>
              </a:rPr>
              <a:t>This image if for a simple auto-encoder with 100 hidden units trained </a:t>
            </a:r>
            <a:r>
              <a:rPr lang="en-US" sz="1200" kern="1200" baseline="0" dirty="0" smtClean="0">
                <a:solidFill>
                  <a:schemeClr val="tx1"/>
                </a:solidFill>
                <a:uFillTx/>
                <a:latin typeface="Times New Roman" charset="0"/>
                <a:ea typeface="ＭＳ Ｐゴシック" charset="-128"/>
                <a:cs typeface="ＭＳ Ｐゴシック" charset="-128"/>
              </a:rPr>
              <a:t>on 10x10 images (from UFLDL tutorial)</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4</a:t>
            </a:fld>
            <a:endParaRPr lang="en-US">
              <a:uFillTx/>
            </a:endParaRPr>
          </a:p>
        </p:txBody>
      </p:sp>
    </p:spTree>
    <p:extLst>
      <p:ext uri="{BB962C8B-B14F-4D97-AF65-F5344CB8AC3E}">
        <p14:creationId xmlns:p14="http://schemas.microsoft.com/office/powerpoint/2010/main" val="3843612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uFillTx/>
              </a:rPr>
              <a:t>Though</a:t>
            </a:r>
            <a:r>
              <a:rPr lang="en-US" baseline="0" dirty="0" smtClean="0">
                <a:uFillTx/>
              </a:rPr>
              <a:t> Deep Nets done first, start with auto-encoders because they are simpler</a:t>
            </a:r>
            <a:endParaRPr lang="en-US" dirty="0" smtClean="0">
              <a:uFillTx/>
            </a:endParaRPr>
          </a:p>
          <a:p>
            <a:r>
              <a:rPr lang="en-US" dirty="0" smtClean="0">
                <a:uFillTx/>
              </a:rPr>
              <a:t>Mention </a:t>
            </a:r>
            <a:r>
              <a:rPr lang="en-US" dirty="0" err="1" smtClean="0">
                <a:uFillTx/>
              </a:rPr>
              <a:t>Zipser</a:t>
            </a:r>
            <a:r>
              <a:rPr lang="en-US" baseline="0" dirty="0" smtClean="0">
                <a:uFillTx/>
              </a:rPr>
              <a:t> </a:t>
            </a:r>
            <a:r>
              <a:rPr lang="en-US" baseline="0" dirty="0" err="1" smtClean="0">
                <a:uFillTx/>
              </a:rPr>
              <a:t>auotencoder</a:t>
            </a:r>
            <a:r>
              <a:rPr lang="en-US" baseline="0" dirty="0" smtClean="0">
                <a:uFillTx/>
              </a:rPr>
              <a:t> with reverse engineering, then Cottrell compression where unable to reverse engineer</a:t>
            </a:r>
          </a:p>
          <a:p>
            <a:r>
              <a:rPr lang="en-US" baseline="0" dirty="0" smtClean="0">
                <a:uFillTx/>
              </a:rPr>
              <a:t>If h is smaller than x then “</a:t>
            </a:r>
            <a:r>
              <a:rPr lang="en-US" baseline="0" dirty="0" err="1" smtClean="0">
                <a:uFillTx/>
              </a:rPr>
              <a:t>undercomplete</a:t>
            </a:r>
            <a:r>
              <a:rPr lang="en-US" baseline="0" dirty="0" smtClean="0">
                <a:uFillTx/>
              </a:rPr>
              <a:t>” </a:t>
            </a:r>
            <a:r>
              <a:rPr lang="en-US" baseline="0" dirty="0" err="1" smtClean="0">
                <a:uFillTx/>
              </a:rPr>
              <a:t>autoencoding</a:t>
            </a:r>
            <a:r>
              <a:rPr lang="en-US" baseline="0" dirty="0" smtClean="0">
                <a:uFillTx/>
              </a:rPr>
              <a:t> – also would use “regularized” </a:t>
            </a:r>
            <a:r>
              <a:rPr lang="en-US" baseline="0" dirty="0" err="1" smtClean="0">
                <a:uFillTx/>
              </a:rPr>
              <a:t>autoencoding</a:t>
            </a:r>
            <a:r>
              <a:rPr lang="en-US" baseline="0" dirty="0" smtClean="0">
                <a:uFillTx/>
              </a:rPr>
              <a:t>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uFillTx/>
              </a:rPr>
              <a:t>Can use just new features in the new training set or concatenate both</a:t>
            </a:r>
            <a:r>
              <a:rPr lang="en-US" baseline="0" dirty="0" smtClean="0">
                <a:uFillTx/>
              </a:rPr>
              <a:t> original and new</a:t>
            </a:r>
            <a:endParaRPr lang="en-US" dirty="0" smtClean="0">
              <a:uFillTx/>
            </a:endParaRP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36</a:t>
            </a:fld>
            <a:endParaRPr lang="en-US">
              <a:uFillTx/>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uFillTx/>
              </a:rPr>
              <a:t>Shows</a:t>
            </a:r>
            <a:r>
              <a:rPr lang="en-US" baseline="0" dirty="0" smtClean="0">
                <a:uFillTx/>
              </a:rPr>
              <a:t> </a:t>
            </a:r>
            <a:r>
              <a:rPr lang="en-US" baseline="0" dirty="0" err="1" smtClean="0">
                <a:uFillTx/>
              </a:rPr>
              <a:t>softmax</a:t>
            </a:r>
            <a:r>
              <a:rPr lang="en-US" baseline="0" dirty="0" smtClean="0">
                <a:uFillTx/>
              </a:rPr>
              <a:t>, but could use any supervised classifier</a:t>
            </a:r>
          </a:p>
          <a:p>
            <a:r>
              <a:rPr lang="en-US" baseline="0" dirty="0" smtClean="0">
                <a:uFillTx/>
              </a:rPr>
              <a:t>Each encoder/decoder layers could also be deep rather than one layer, empirically shown to be better vs stacking shallows to build a deep network</a:t>
            </a:r>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38</a:t>
            </a:fld>
            <a:endParaRPr lang="en-US">
              <a:uFillTx/>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40</a:t>
            </a:fld>
            <a:endParaRPr lang="en-US">
              <a:uFillTx/>
            </a:endParaRPr>
          </a:p>
        </p:txBody>
      </p:sp>
    </p:spTree>
    <p:extLst>
      <p:ext uri="{BB962C8B-B14F-4D97-AF65-F5344CB8AC3E}">
        <p14:creationId xmlns:p14="http://schemas.microsoft.com/office/powerpoint/2010/main" val="41302948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uFillTx/>
                <a:latin typeface="Times New Roman" charset="0"/>
                <a:ea typeface="ＭＳ Ｐゴシック" charset="-128"/>
                <a:cs typeface="ＭＳ Ｐゴシック" charset="-128"/>
              </a:rPr>
              <a:t>Each square in the figure above shows the (norm bounded) input image  that maximally activates one of 100 hidden units. We see that the different hidden units have learned to detect edges at different positions and orientations in the image.</a:t>
            </a:r>
          </a:p>
          <a:p>
            <a:r>
              <a:rPr lang="en-US" sz="1200" kern="1200" dirty="0" smtClean="0">
                <a:solidFill>
                  <a:schemeClr val="tx1"/>
                </a:solidFill>
                <a:uFillTx/>
                <a:latin typeface="Times New Roman" charset="0"/>
                <a:ea typeface="ＭＳ Ｐゴシック" charset="-128"/>
                <a:cs typeface="ＭＳ Ｐゴシック" charset="-128"/>
              </a:rPr>
              <a:t>This image if for a simple auto-encoder with 100 hidden units trained </a:t>
            </a:r>
            <a:r>
              <a:rPr lang="en-US" sz="1200" kern="1200" baseline="0" dirty="0" smtClean="0">
                <a:solidFill>
                  <a:schemeClr val="tx1"/>
                </a:solidFill>
                <a:uFillTx/>
                <a:latin typeface="Times New Roman" charset="0"/>
                <a:ea typeface="ＭＳ Ｐゴシック" charset="-128"/>
                <a:cs typeface="ＭＳ Ｐゴシック" charset="-128"/>
              </a:rPr>
              <a:t>on 10x10 images (from UFLDL tutorial)</a:t>
            </a:r>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41</a:t>
            </a:fld>
            <a:endParaRPr lang="en-US">
              <a:uFillTx/>
            </a:endParaRPr>
          </a:p>
        </p:txBody>
      </p:sp>
    </p:spTree>
    <p:extLst>
      <p:ext uri="{BB962C8B-B14F-4D97-AF65-F5344CB8AC3E}">
        <p14:creationId xmlns:p14="http://schemas.microsoft.com/office/powerpoint/2010/main" val="20915037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uFillTx/>
              </a:rPr>
              <a:t>And</a:t>
            </a:r>
            <a:r>
              <a:rPr lang="en-US" baseline="0" dirty="0" smtClean="0">
                <a:uFillTx/>
              </a:rPr>
              <a:t> make sure it doesn't just learn the pass through identity</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uFillTx/>
              </a:rPr>
              <a:t>Sparsity parameter (approach in UFLDL tutorial) is target average activation for all hidden nodes across training set (e.g. .05) requires a forward pass of all data first to calculate current average activation, then a penalty term on error to push </a:t>
            </a:r>
            <a:r>
              <a:rPr lang="en-US" baseline="0" dirty="0" err="1" smtClean="0">
                <a:uFillTx/>
              </a:rPr>
              <a:t>avg</a:t>
            </a:r>
            <a:r>
              <a:rPr lang="en-US" baseline="0" dirty="0" smtClean="0">
                <a:uFillTx/>
              </a:rPr>
              <a:t> activation towards the sparsity parameter.</a:t>
            </a:r>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42</a:t>
            </a:fld>
            <a:endParaRPr lang="en-US">
              <a:uFillTx/>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Linear decoder, </a:t>
            </a:r>
            <a:r>
              <a:rPr lang="en-US" dirty="0" smtClean="0"/>
              <a:t>And note that with linear output activations the error signal at</a:t>
            </a:r>
            <a:r>
              <a:rPr lang="en-US" baseline="0" dirty="0" smtClean="0"/>
              <a:t> the output layer is (t-net)*f’(net) = t-net since f’(net)=1,</a:t>
            </a:r>
          </a:p>
          <a:p>
            <a:r>
              <a:rPr lang="en-US" baseline="0" dirty="0" smtClean="0"/>
              <a:t>But standard MLP error, etc. at hidden </a:t>
            </a:r>
            <a:r>
              <a:rPr lang="en-US" baseline="0" smtClean="0"/>
              <a:t>nodes!</a:t>
            </a:r>
            <a:endParaRPr lang="en-US" baseline="0" dirty="0" smtClean="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43</a:t>
            </a:fld>
            <a:endParaRPr lang="en-US">
              <a:uFillTx/>
            </a:endParaRPr>
          </a:p>
        </p:txBody>
      </p:sp>
    </p:spTree>
    <p:extLst>
      <p:ext uri="{BB962C8B-B14F-4D97-AF65-F5344CB8AC3E}">
        <p14:creationId xmlns:p14="http://schemas.microsoft.com/office/powerpoint/2010/main" val="10533484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uFillTx/>
              </a:rPr>
              <a:t>Remember Hinton was also</a:t>
            </a:r>
            <a:r>
              <a:rPr lang="en-US" baseline="0" dirty="0" smtClean="0">
                <a:uFillTx/>
              </a:rPr>
              <a:t> the Boltzmann guy</a:t>
            </a:r>
          </a:p>
          <a:p>
            <a:r>
              <a:rPr lang="en-US" baseline="0" dirty="0" smtClean="0">
                <a:uFillTx/>
              </a:rPr>
              <a:t>RBM originally called “Harmonium”</a:t>
            </a:r>
          </a:p>
          <a:p>
            <a:r>
              <a:rPr lang="en-US" baseline="0" dirty="0" smtClean="0">
                <a:uFillTx/>
              </a:rPr>
              <a:t>Not used much these days</a:t>
            </a:r>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44</a:t>
            </a:fld>
            <a:endParaRPr lang="en-US">
              <a:uFillTx/>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uFillTx/>
              </a:rPr>
              <a:t>Since x starts as</a:t>
            </a:r>
            <a:r>
              <a:rPr lang="en-US" baseline="0" dirty="0" smtClean="0">
                <a:uFillTx/>
              </a:rPr>
              <a:t> a training example, after a bit of training, it should already be close to/in an energy well</a:t>
            </a:r>
          </a:p>
          <a:p>
            <a:r>
              <a:rPr lang="en-US" baseline="0" dirty="0" smtClean="0">
                <a:uFillTx/>
              </a:rPr>
              <a:t>RBM allows a tractable block Gibbs sampling (all nodes in a layer sampled at once) because the nodes in a layer are all independent of one another given the opposite layer (i.e. no lateral connections).  Otherwise sampling to get is much more complex (intractable)</a:t>
            </a:r>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45</a:t>
            </a:fld>
            <a:endParaRPr lang="en-US">
              <a:uFillTx/>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FontTx/>
              <a:buNone/>
              <a:defRPr>
                <a:uFillTx/>
              </a:defRPr>
            </a:pPr>
            <a:r>
              <a:rPr lang="en-US" baseline="0" dirty="0" smtClean="0">
                <a:uFillTx/>
              </a:rPr>
              <a:t>Delta </a:t>
            </a:r>
            <a:r>
              <a:rPr lang="en-US" baseline="0" dirty="0" err="1" smtClean="0">
                <a:uFillTx/>
              </a:rPr>
              <a:t>wij</a:t>
            </a:r>
            <a:r>
              <a:rPr lang="en-US" baseline="0" dirty="0" smtClean="0">
                <a:uFillTx/>
              </a:rPr>
              <a:t> = x1(initial x1) * h1 (initial sample) – Q(</a:t>
            </a:r>
            <a:r>
              <a:rPr lang="en-US" baseline="0" dirty="0" err="1" smtClean="0">
                <a:uFillTx/>
              </a:rPr>
              <a:t>hk</a:t>
            </a:r>
            <a:r>
              <a:rPr lang="en-US" baseline="0" dirty="0" smtClean="0">
                <a:uFillTx/>
              </a:rPr>
              <a:t>) (final h </a:t>
            </a:r>
            <a:r>
              <a:rPr lang="en-US" baseline="0" dirty="0" err="1" smtClean="0">
                <a:uFillTx/>
              </a:rPr>
              <a:t>probablity</a:t>
            </a:r>
            <a:r>
              <a:rPr lang="en-US" baseline="0" dirty="0" smtClean="0">
                <a:uFillTx/>
              </a:rPr>
              <a:t>) * </a:t>
            </a:r>
            <a:r>
              <a:rPr lang="en-US" baseline="0" dirty="0" err="1" smtClean="0">
                <a:uFillTx/>
              </a:rPr>
              <a:t>xk</a:t>
            </a:r>
            <a:r>
              <a:rPr lang="en-US" baseline="0" dirty="0" smtClean="0">
                <a:uFillTx/>
              </a:rPr>
              <a:t> (final x sample)</a:t>
            </a:r>
          </a:p>
          <a:p>
            <a:pPr marL="0" marR="0" indent="0" algn="l" defTabSz="914400" rtl="0" eaLnBrk="0" fontAlgn="base" latinLnBrk="0" hangingPunct="0">
              <a:lnSpc>
                <a:spcPct val="100000"/>
              </a:lnSpc>
              <a:spcBef>
                <a:spcPct val="30000"/>
              </a:spcBef>
              <a:spcAft>
                <a:spcPct val="0"/>
              </a:spcAft>
              <a:buFontTx/>
              <a:buNone/>
              <a:defRPr>
                <a:uFillTx/>
              </a:defRPr>
            </a:pPr>
            <a:r>
              <a:rPr lang="en-US" baseline="0" dirty="0" smtClean="0">
                <a:uFillTx/>
              </a:rPr>
              <a:t>Q and P are probability distribution vectors, for hidden(h)  and visible/input (x) vectors respectively</a:t>
            </a:r>
          </a:p>
          <a:p>
            <a:r>
              <a:rPr lang="en-US" dirty="0" smtClean="0">
                <a:uFillTx/>
              </a:rPr>
              <a:t>Do a small example on the board,  at</a:t>
            </a:r>
            <a:r>
              <a:rPr lang="en-US" baseline="0" dirty="0" smtClean="0">
                <a:uFillTx/>
              </a:rPr>
              <a:t> least one x value real and not all same weights (set it up like HW)</a:t>
            </a:r>
          </a:p>
          <a:p>
            <a:r>
              <a:rPr lang="en-US" baseline="0" dirty="0" smtClean="0">
                <a:uFillTx/>
              </a:rPr>
              <a:t>Why back to Q?, need a p1, q1, p2. q2 then can update</a:t>
            </a:r>
            <a:endParaRPr lang="en-US" dirty="0" smtClean="0">
              <a:uFillTx/>
            </a:endParaRPr>
          </a:p>
          <a:p>
            <a:r>
              <a:rPr lang="en-US" dirty="0" smtClean="0">
                <a:uFillTx/>
              </a:rPr>
              <a:t>Note</a:t>
            </a:r>
            <a:r>
              <a:rPr lang="en-US" baseline="0" dirty="0" smtClean="0">
                <a:uFillTx/>
              </a:rPr>
              <a:t> W update based on when they are both simultaneously on as in standard Boltzmann If h1 and x1 both 1 then weight change &gt;= 0, else &lt;=0, if x2 = 0, then no weight change, else change by c*Q(h2), real or sampled</a:t>
            </a:r>
          </a:p>
          <a:p>
            <a:pPr marL="0" marR="0" indent="0" algn="l" defTabSz="914400" rtl="0" eaLnBrk="0" fontAlgn="base" latinLnBrk="0" hangingPunct="0">
              <a:lnSpc>
                <a:spcPct val="100000"/>
              </a:lnSpc>
              <a:spcBef>
                <a:spcPct val="30000"/>
              </a:spcBef>
              <a:spcAft>
                <a:spcPct val="0"/>
              </a:spcAft>
              <a:buFontTx/>
              <a:buNone/>
              <a:defRPr>
                <a:uFillTx/>
              </a:defRPr>
            </a:pPr>
            <a:r>
              <a:rPr lang="en-US" baseline="0" dirty="0" smtClean="0">
                <a:uFillTx/>
              </a:rPr>
              <a:t>Delta w works both ways for h and x.  Delta w = initial product of x1 and h1 – final product of </a:t>
            </a:r>
            <a:r>
              <a:rPr lang="en-US" baseline="0" dirty="0" err="1" smtClean="0">
                <a:uFillTx/>
              </a:rPr>
              <a:t>xk</a:t>
            </a:r>
            <a:r>
              <a:rPr lang="en-US" baseline="0" dirty="0" smtClean="0">
                <a:uFillTx/>
              </a:rPr>
              <a:t> and </a:t>
            </a:r>
            <a:r>
              <a:rPr lang="en-US" baseline="0" dirty="0" err="1" smtClean="0">
                <a:uFillTx/>
              </a:rPr>
              <a:t>Qk</a:t>
            </a:r>
            <a:r>
              <a:rPr lang="en-US" baseline="0" dirty="0" smtClean="0">
                <a:uFillTx/>
              </a:rPr>
              <a:t>)</a:t>
            </a:r>
            <a:endParaRPr lang="en-US" dirty="0" smtClean="0">
              <a:uFillTx/>
            </a:endParaRPr>
          </a:p>
          <a:p>
            <a:r>
              <a:rPr lang="en-US" baseline="0" dirty="0" smtClean="0">
                <a:uFillTx/>
              </a:rPr>
              <a:t>binomial is standard MLP sigmoid unit</a:t>
            </a: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46</a:t>
            </a:fld>
            <a:endParaRPr lang="en-US">
              <a:uFillTx/>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uFillTx/>
              </a:rPr>
              <a:t>No lateral – allows set up and back passes</a:t>
            </a:r>
          </a:p>
          <a:p>
            <a:r>
              <a:rPr lang="en-US" dirty="0" smtClean="0">
                <a:uFillTx/>
              </a:rPr>
              <a:t>Optional: Persistent MCMC for free (negative) phase – Just keep sampling from a long-term chain (ignoring the weight updates)</a:t>
            </a:r>
          </a:p>
          <a:p>
            <a:pPr lvl="1"/>
            <a:r>
              <a:rPr lang="en-US" dirty="0" smtClean="0">
                <a:uFillTx/>
              </a:rPr>
              <a:t>trade-off long term chain accuracy vs updated weights</a:t>
            </a:r>
          </a:p>
          <a:p>
            <a:pPr lvl="1"/>
            <a:r>
              <a:rPr lang="en-US" dirty="0" smtClean="0">
                <a:uFillTx/>
              </a:rPr>
              <a:t>Early sampling</a:t>
            </a:r>
            <a:r>
              <a:rPr lang="en-US" baseline="0" dirty="0" smtClean="0">
                <a:uFillTx/>
              </a:rPr>
              <a:t> can be a type of de-noise which could aid sparseness</a:t>
            </a:r>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47</a:t>
            </a:fld>
            <a:endParaRPr lang="en-US">
              <a:uFillTx/>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B3C28395-B473-0F47-ACC3-2E56FC2FA6AE}" type="slidenum">
              <a:rPr lang="en-US">
                <a:uFillTx/>
                <a:latin typeface="Times New Roman" pitchFamily="1" charset="0"/>
              </a:rPr>
              <a:pPr/>
              <a:t>8</a:t>
            </a:fld>
            <a:endParaRPr lang="en-US">
              <a:uFillTx/>
              <a:latin typeface="Times New Roman" pitchFamily="1" charset="0"/>
            </a:endParaRPr>
          </a:p>
        </p:txBody>
      </p:sp>
      <p:sp>
        <p:nvSpPr>
          <p:cNvPr id="28675" name="Rectangle 2"/>
          <p:cNvSpPr>
            <a:spLocks noGrp="1" noRot="1" noChangeAspect="1" noChangeArrowheads="1" noTextEdit="1"/>
          </p:cNvSpPr>
          <p:nvPr>
            <p:ph type="sldImg"/>
          </p:nvPr>
        </p:nvSpPr>
        <p:spPr/>
      </p:sp>
      <p:sp>
        <p:nvSpPr>
          <p:cNvPr id="28676" name="Rectangle 3"/>
          <p:cNvSpPr>
            <a:spLocks noGrp="1" noChangeArrowheads="1"/>
          </p:cNvSpPr>
          <p:nvPr>
            <p:ph type="body" idx="1"/>
          </p:nvPr>
        </p:nvSpPr>
        <p:spPr>
          <a:noFill/>
        </p:spPr>
        <p:txBody>
          <a:bodyPr/>
          <a:lstStyle/>
          <a:p>
            <a:r>
              <a:rPr lang="en-US" dirty="0" smtClean="0">
                <a:uFillTx/>
                <a:latin typeface="Times New Roman" pitchFamily="1" charset="0"/>
                <a:ea typeface="ＭＳ Ｐゴシック" pitchFamily="1" charset="-128"/>
                <a:cs typeface="ＭＳ Ｐゴシック" pitchFamily="1" charset="-128"/>
              </a:rPr>
              <a:t>Usually more nodes in internal</a:t>
            </a:r>
            <a:r>
              <a:rPr lang="en-US" baseline="0" dirty="0" smtClean="0">
                <a:uFillTx/>
                <a:latin typeface="Times New Roman" pitchFamily="1" charset="0"/>
                <a:ea typeface="ＭＳ Ｐゴシック" pitchFamily="1" charset="-128"/>
                <a:cs typeface="ＭＳ Ｐゴシック" pitchFamily="1" charset="-128"/>
              </a:rPr>
              <a:t> layers than input layer, layers not same size</a:t>
            </a:r>
          </a:p>
          <a:p>
            <a:r>
              <a:rPr lang="en-US" baseline="0" dirty="0" smtClean="0">
                <a:uFillTx/>
                <a:latin typeface="Times New Roman" pitchFamily="1" charset="0"/>
                <a:ea typeface="ＭＳ Ｐゴシック" pitchFamily="1" charset="-128"/>
                <a:cs typeface="ＭＳ Ｐゴシック" pitchFamily="1" charset="-128"/>
              </a:rPr>
              <a:t>Save this until later slide which has it.: Another important reason error is low.  Final layer updates weights so that overall accuracy is pretty good just based on the last hidden layer (and the still pretty much initial weights of the earlier layers). Thus T-Z already gets small pretty fast based on just the learning of the last few layers using the initial layers as a random shuffle.</a:t>
            </a:r>
          </a:p>
          <a:p>
            <a:r>
              <a:rPr lang="en-US" baseline="0" dirty="0" smtClean="0">
                <a:uFillTx/>
                <a:latin typeface="Times New Roman" pitchFamily="1" charset="0"/>
                <a:ea typeface="ＭＳ Ｐゴシック" pitchFamily="1" charset="-128"/>
                <a:cs typeface="ＭＳ Ｐゴシック" pitchFamily="1" charset="-128"/>
              </a:rPr>
              <a:t>RLEs, constant derivate, thus just can treat as 1 and scale with LR.  0 once saturated, can come back?  Review these more before next time</a:t>
            </a:r>
          </a:p>
          <a:p>
            <a:r>
              <a:rPr lang="en-US" baseline="0" dirty="0" smtClean="0">
                <a:uFillTx/>
                <a:latin typeface="Times New Roman" pitchFamily="1" charset="0"/>
                <a:ea typeface="ＭＳ Ｐゴシック" pitchFamily="1" charset="-128"/>
                <a:cs typeface="ＭＳ Ｐゴシック" pitchFamily="1" charset="-128"/>
              </a:rPr>
              <a:t>Evidence that </a:t>
            </a:r>
            <a:r>
              <a:rPr lang="en-US" baseline="0" dirty="0" err="1" smtClean="0">
                <a:uFillTx/>
                <a:latin typeface="Times New Roman" pitchFamily="1" charset="0"/>
                <a:ea typeface="ＭＳ Ｐゴシック" pitchFamily="1" charset="-128"/>
                <a:cs typeface="ＭＳ Ｐゴシック" pitchFamily="1" charset="-128"/>
              </a:rPr>
              <a:t>tanh</a:t>
            </a:r>
            <a:r>
              <a:rPr lang="en-US" baseline="0" dirty="0" smtClean="0">
                <a:uFillTx/>
                <a:latin typeface="Times New Roman" pitchFamily="1" charset="0"/>
                <a:ea typeface="ＭＳ Ｐゴシック" pitchFamily="1" charset="-128"/>
                <a:cs typeface="ＭＳ Ｐゴシック" pitchFamily="1" charset="-128"/>
              </a:rPr>
              <a:t> and other activations better than sigmoid for avoiding early top </a:t>
            </a:r>
            <a:r>
              <a:rPr lang="en-US" baseline="0" smtClean="0">
                <a:uFillTx/>
                <a:latin typeface="Times New Roman" pitchFamily="1" charset="0"/>
                <a:ea typeface="ＭＳ Ｐゴシック" pitchFamily="1" charset="-128"/>
                <a:cs typeface="ＭＳ Ｐゴシック" pitchFamily="1" charset="-128"/>
              </a:rPr>
              <a:t>layer saturation</a:t>
            </a:r>
            <a:endParaRPr lang="en-US" dirty="0">
              <a:uFillTx/>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FontTx/>
              <a:buNone/>
              <a:defRPr>
                <a:uFillTx/>
              </a:defRPr>
            </a:pPr>
            <a:r>
              <a:rPr lang="en-US" dirty="0" smtClean="0">
                <a:uFillTx/>
              </a:rPr>
              <a:t>Picture above</a:t>
            </a:r>
            <a:r>
              <a:rPr lang="en-US" baseline="0" dirty="0" smtClean="0">
                <a:uFillTx/>
              </a:rPr>
              <a:t> is for generative model (so ignore solid vs dotted lines at this point</a:t>
            </a:r>
            <a:endParaRPr lang="en-US" dirty="0" smtClean="0">
              <a:uFillTx/>
            </a:endParaRPr>
          </a:p>
          <a:p>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49</a:t>
            </a:fld>
            <a:endParaRPr lang="en-US">
              <a:uFillTx/>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uFillTx/>
              </a:rPr>
              <a:t>Alternatively,</a:t>
            </a:r>
            <a:r>
              <a:rPr lang="en-US" baseline="0" dirty="0" smtClean="0">
                <a:uFillTx/>
              </a:rPr>
              <a:t> </a:t>
            </a:r>
            <a:r>
              <a:rPr lang="en-US" dirty="0" smtClean="0">
                <a:uFillTx/>
              </a:rPr>
              <a:t>Can start</a:t>
            </a:r>
            <a:r>
              <a:rPr lang="en-US" baseline="0" dirty="0" smtClean="0">
                <a:uFillTx/>
              </a:rPr>
              <a:t> with an </a:t>
            </a:r>
            <a:r>
              <a:rPr lang="en-US" baseline="0" dirty="0" err="1" smtClean="0">
                <a:uFillTx/>
              </a:rPr>
              <a:t>x</a:t>
            </a:r>
            <a:r>
              <a:rPr lang="en-US" baseline="0" dirty="0" smtClean="0">
                <a:uFillTx/>
              </a:rPr>
              <a:t> at bottom, relax to a top value, then start from that vector when generating a new </a:t>
            </a:r>
            <a:r>
              <a:rPr lang="en-US" baseline="0" dirty="0" err="1" smtClean="0">
                <a:uFillTx/>
              </a:rPr>
              <a:t>x</a:t>
            </a:r>
            <a:r>
              <a:rPr lang="en-US" baseline="0" dirty="0" smtClean="0">
                <a:uFillTx/>
              </a:rPr>
              <a:t>, which is the dotted lines added version</a:t>
            </a:r>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50</a:t>
            </a:fld>
            <a:endParaRPr lang="en-US">
              <a:uFillTx/>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uFillTx/>
              </a:rPr>
              <a:t>Initial </a:t>
            </a:r>
            <a:r>
              <a:rPr lang="en-US" dirty="0" err="1" smtClean="0">
                <a:uFillTx/>
              </a:rPr>
              <a:t>x</a:t>
            </a:r>
            <a:r>
              <a:rPr lang="en-US" dirty="0" smtClean="0">
                <a:uFillTx/>
              </a:rPr>
              <a:t> can be real valued</a:t>
            </a:r>
          </a:p>
          <a:p>
            <a:r>
              <a:rPr lang="en-US" dirty="0" smtClean="0">
                <a:uFillTx/>
              </a:rPr>
              <a:t>Note</a:t>
            </a:r>
            <a:r>
              <a:rPr lang="en-US" baseline="0" dirty="0" smtClean="0">
                <a:uFillTx/>
              </a:rPr>
              <a:t> that nodes have two sets of biases.  Only one is used at a time depending on if node is visible or hidden for that layer</a:t>
            </a:r>
          </a:p>
          <a:p>
            <a:r>
              <a:rPr lang="en-US" baseline="0" dirty="0" smtClean="0">
                <a:uFillTx/>
              </a:rPr>
              <a:t>While loop does RBM weight training until convergence for the </a:t>
            </a:r>
            <a:r>
              <a:rPr lang="en-US" baseline="0" dirty="0" err="1" smtClean="0">
                <a:uFillTx/>
              </a:rPr>
              <a:t>kth</a:t>
            </a:r>
            <a:r>
              <a:rPr lang="en-US" baseline="0" dirty="0" smtClean="0">
                <a:uFillTx/>
              </a:rPr>
              <a:t> layer</a:t>
            </a:r>
          </a:p>
          <a:p>
            <a:r>
              <a:rPr lang="en-US" baseline="0" dirty="0" smtClean="0">
                <a:uFillTx/>
              </a:rPr>
              <a:t>second for loop samples from </a:t>
            </a:r>
            <a:r>
              <a:rPr lang="en-US" baseline="0" dirty="0" err="1" smtClean="0">
                <a:uFillTx/>
              </a:rPr>
              <a:t>x</a:t>
            </a:r>
            <a:r>
              <a:rPr lang="en-US" baseline="0" dirty="0" smtClean="0">
                <a:uFillTx/>
              </a:rPr>
              <a:t> up to k-1 so that we can then do RBM update at the </a:t>
            </a:r>
            <a:r>
              <a:rPr lang="en-US" baseline="0" dirty="0" err="1" smtClean="0">
                <a:uFillTx/>
              </a:rPr>
              <a:t>kth</a:t>
            </a:r>
            <a:r>
              <a:rPr lang="en-US" baseline="0" dirty="0" smtClean="0">
                <a:uFillTx/>
              </a:rPr>
              <a:t> layer</a:t>
            </a:r>
          </a:p>
          <a:p>
            <a:r>
              <a:rPr lang="en-US" baseline="0" dirty="0" err="1" smtClean="0">
                <a:uFillTx/>
              </a:rPr>
              <a:t>Mean_field_computation</a:t>
            </a:r>
            <a:r>
              <a:rPr lang="en-US" baseline="0" dirty="0" smtClean="0">
                <a:uFillTx/>
              </a:rPr>
              <a:t> just a flag on whether we sample or use the real values – Lots of wiggle room here, could do it different for different layers or even randomly, etc.</a:t>
            </a:r>
          </a:p>
          <a:p>
            <a:r>
              <a:rPr lang="en-US" baseline="0" dirty="0" smtClean="0">
                <a:uFillTx/>
              </a:rPr>
              <a:t>Follow through code for k=1 and k=3 so they see the flow</a:t>
            </a:r>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51</a:t>
            </a:fld>
            <a:endParaRPr lang="en-US">
              <a:uFillTx/>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Downward weights</a:t>
            </a:r>
            <a:r>
              <a:rPr lang="en-US" baseline="0" dirty="0" smtClean="0"/>
              <a:t> were mostly necessary for training the feedforward weights</a:t>
            </a:r>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52</a:t>
            </a:fld>
            <a:endParaRPr lang="en-US">
              <a:uFillTx/>
            </a:endParaRPr>
          </a:p>
        </p:txBody>
      </p:sp>
    </p:spTree>
    <p:extLst>
      <p:ext uri="{BB962C8B-B14F-4D97-AF65-F5344CB8AC3E}">
        <p14:creationId xmlns:p14="http://schemas.microsoft.com/office/powerpoint/2010/main" val="2131979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uFillTx/>
              </a:rPr>
              <a:t>Go to project page</a:t>
            </a:r>
          </a:p>
          <a:p>
            <a:r>
              <a:rPr lang="en-US" dirty="0" err="1" smtClean="0">
                <a:uFillTx/>
              </a:rPr>
              <a:t>Mnist</a:t>
            </a:r>
            <a:r>
              <a:rPr lang="en-US" baseline="0" dirty="0" smtClean="0">
                <a:uFillTx/>
              </a:rPr>
              <a:t> 28x28 (784) grey scale (0-255) values. </a:t>
            </a:r>
          </a:p>
          <a:p>
            <a:r>
              <a:rPr lang="en-US" baseline="0" dirty="0" smtClean="0">
                <a:uFillTx/>
              </a:rPr>
              <a:t>Could do some smarter preprocessing of features!</a:t>
            </a:r>
          </a:p>
          <a:p>
            <a:r>
              <a:rPr lang="en-US" baseline="0" dirty="0" smtClean="0">
                <a:uFillTx/>
              </a:rPr>
              <a:t>Just use straight data as our baseline.</a:t>
            </a:r>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54</a:t>
            </a:fld>
            <a:endParaRPr lang="en-US">
              <a:uFillTx/>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uFillTx/>
              </a:rPr>
              <a:t>MLP results much better than that</a:t>
            </a:r>
            <a:r>
              <a:rPr lang="en-US" baseline="0" dirty="0" smtClean="0">
                <a:uFillTx/>
              </a:rPr>
              <a:t> reported by </a:t>
            </a:r>
            <a:r>
              <a:rPr lang="en-US" baseline="0" dirty="0" err="1" smtClean="0">
                <a:uFillTx/>
              </a:rPr>
              <a:t>LeCun</a:t>
            </a:r>
            <a:r>
              <a:rPr lang="en-US" baseline="0" dirty="0" smtClean="0">
                <a:uFillTx/>
              </a:rPr>
              <a:t> and beats many of the other papers, including some of the Deep net results. BP results 1998, slower machines, higher LR, etc.??</a:t>
            </a:r>
          </a:p>
          <a:p>
            <a:r>
              <a:rPr lang="en-US" dirty="0" smtClean="0">
                <a:uFillTx/>
              </a:rPr>
              <a:t>http://</a:t>
            </a:r>
            <a:r>
              <a:rPr lang="en-US" dirty="0" err="1" smtClean="0">
                <a:uFillTx/>
              </a:rPr>
              <a:t>yann.lecun.com</a:t>
            </a:r>
            <a:r>
              <a:rPr lang="en-US" dirty="0" smtClean="0">
                <a:uFillTx/>
              </a:rPr>
              <a:t>/</a:t>
            </a:r>
            <a:r>
              <a:rPr lang="en-US" dirty="0" err="1" smtClean="0">
                <a:uFillTx/>
              </a:rPr>
              <a:t>exdb</a:t>
            </a:r>
            <a:r>
              <a:rPr lang="en-US" dirty="0" smtClean="0">
                <a:uFillTx/>
              </a:rPr>
              <a:t>/</a:t>
            </a:r>
            <a:r>
              <a:rPr lang="en-US" dirty="0" err="1" smtClean="0">
                <a:uFillTx/>
              </a:rPr>
              <a:t>mnist</a:t>
            </a:r>
            <a:r>
              <a:rPr lang="en-US" dirty="0" smtClean="0">
                <a:uFillTx/>
              </a:rPr>
              <a:t>/</a:t>
            </a:r>
          </a:p>
          <a:p>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55</a:t>
            </a:fld>
            <a:endParaRPr lang="en-US">
              <a:uFillTx/>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a:t>
            </a:r>
            <a:r>
              <a:rPr lang="en-US" baseline="0" dirty="0" smtClean="0"/>
              <a:t> where nothing happening with quality learning, but once LR get low enough, suddenly they both learn real well.</a:t>
            </a:r>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56</a:t>
            </a:fld>
            <a:endParaRPr lang="en-US">
              <a:uFillTx/>
            </a:endParaRPr>
          </a:p>
        </p:txBody>
      </p:sp>
    </p:spTree>
    <p:extLst>
      <p:ext uri="{BB962C8B-B14F-4D97-AF65-F5344CB8AC3E}">
        <p14:creationId xmlns:p14="http://schemas.microsoft.com/office/powerpoint/2010/main" val="18886883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a:t>
            </a:r>
            <a:r>
              <a:rPr lang="en-US" baseline="0" dirty="0" smtClean="0"/>
              <a:t> BP tune only works for the feedforward weights.  Ignore the others which are not used anyways during normal forward processing (unless we iterate M times at the top layer).</a:t>
            </a:r>
          </a:p>
          <a:p>
            <a:r>
              <a:rPr lang="en-US" baseline="0" dirty="0" smtClean="0"/>
              <a:t>We also could use the downward weights for generative.</a:t>
            </a:r>
          </a:p>
          <a:p>
            <a:r>
              <a:rPr lang="en-US" baseline="0" dirty="0" smtClean="0"/>
              <a:t>Otherwise we just drop the downward weights after learning the forward weights which is what we really wanted (</a:t>
            </a:r>
            <a:r>
              <a:rPr lang="en-US" baseline="0" dirty="0" err="1" smtClean="0"/>
              <a:t>ala</a:t>
            </a:r>
            <a:r>
              <a:rPr lang="en-US" baseline="0" dirty="0" smtClean="0"/>
              <a:t> SAE). </a:t>
            </a: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57</a:t>
            </a:fld>
            <a:endParaRPr lang="en-US">
              <a:uFillTx/>
            </a:endParaRPr>
          </a:p>
        </p:txBody>
      </p:sp>
    </p:spTree>
    <p:extLst>
      <p:ext uri="{BB962C8B-B14F-4D97-AF65-F5344CB8AC3E}">
        <p14:creationId xmlns:p14="http://schemas.microsoft.com/office/powerpoint/2010/main" val="17024214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uFillTx/>
              </a:rPr>
              <a:t>The Demo shows generated instance first</a:t>
            </a:r>
            <a:r>
              <a:rPr lang="en-US" baseline="0" dirty="0" smtClean="0">
                <a:uFillTx/>
              </a:rPr>
              <a:t> with just one iteration from the top RBN.  In practice would not do bottom generation until after </a:t>
            </a:r>
            <a:r>
              <a:rPr lang="en-US" baseline="0" dirty="0" err="1" smtClean="0">
                <a:uFillTx/>
              </a:rPr>
              <a:t>m</a:t>
            </a:r>
            <a:r>
              <a:rPr lang="en-US" baseline="0" dirty="0" smtClean="0">
                <a:uFillTx/>
              </a:rPr>
              <a:t> iterations. (i.e. after top has settled into a lower energy state)</a:t>
            </a:r>
          </a:p>
          <a:p>
            <a:r>
              <a:rPr lang="en-US" baseline="0" dirty="0" smtClean="0">
                <a:uFillTx/>
              </a:rPr>
              <a:t>Should improve in the discrimination variation also after </a:t>
            </a:r>
            <a:r>
              <a:rPr lang="en-US" baseline="0" dirty="0" err="1" smtClean="0">
                <a:uFillTx/>
              </a:rPr>
              <a:t>m</a:t>
            </a:r>
            <a:r>
              <a:rPr lang="en-US" baseline="0" dirty="0" smtClean="0">
                <a:uFillTx/>
              </a:rPr>
              <a:t> steps, though seems to get good results sooner</a:t>
            </a:r>
          </a:p>
          <a:p>
            <a:r>
              <a:rPr lang="en-US" baseline="0" dirty="0" smtClean="0">
                <a:uFillTx/>
              </a:rPr>
              <a:t>Using Hinton's generating digits demo</a:t>
            </a:r>
          </a:p>
          <a:p>
            <a:r>
              <a:rPr lang="en-US" dirty="0" smtClean="0">
                <a:uFillTx/>
              </a:rPr>
              <a:t>http://</a:t>
            </a:r>
            <a:r>
              <a:rPr lang="en-US" dirty="0" err="1" smtClean="0">
                <a:uFillTx/>
              </a:rPr>
              <a:t>www.cs.toronto.edu</a:t>
            </a:r>
            <a:r>
              <a:rPr lang="en-US" dirty="0" smtClean="0">
                <a:uFillTx/>
              </a:rPr>
              <a:t>/~</a:t>
            </a:r>
            <a:r>
              <a:rPr lang="en-US" dirty="0" err="1" smtClean="0">
                <a:uFillTx/>
              </a:rPr>
              <a:t>hinton</a:t>
            </a:r>
            <a:r>
              <a:rPr lang="en-US" dirty="0" smtClean="0">
                <a:uFillTx/>
              </a:rPr>
              <a:t>/</a:t>
            </a:r>
            <a:r>
              <a:rPr lang="en-US" dirty="0" err="1" smtClean="0">
                <a:uFillTx/>
              </a:rPr>
              <a:t>adi</a:t>
            </a:r>
            <a:r>
              <a:rPr lang="en-US" dirty="0" smtClean="0">
                <a:uFillTx/>
              </a:rPr>
              <a:t>/</a:t>
            </a:r>
            <a:r>
              <a:rPr lang="en-US" dirty="0" err="1" smtClean="0">
                <a:uFillTx/>
              </a:rPr>
              <a:t>index.htm</a:t>
            </a:r>
            <a:endParaRPr lang="en-US" dirty="0" smtClean="0">
              <a:uFillTx/>
            </a:endParaRPr>
          </a:p>
          <a:p>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59</a:t>
            </a:fld>
            <a:endParaRPr lang="en-US">
              <a:uFillTx/>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DBM – All even and odd</a:t>
            </a:r>
            <a:r>
              <a:rPr lang="en-US" baseline="0" dirty="0" smtClean="0"/>
              <a:t> layers can be sample simultaneously - Not just up then down, thus more global continuous update</a:t>
            </a:r>
          </a:p>
          <a:p>
            <a:r>
              <a:rPr lang="en-US" baseline="0" dirty="0" smtClean="0"/>
              <a:t>DBM, Often Greedy layer-wise training somewhat like DBN, Generative</a:t>
            </a:r>
          </a:p>
          <a:p>
            <a:r>
              <a:rPr lang="en-US" baseline="0" dirty="0" smtClean="0"/>
              <a:t>DBM – Then if doing classification as typical, put an MLP at top layer for classification, then set as entire MLP for final tuning and classification</a:t>
            </a:r>
          </a:p>
          <a:p>
            <a:r>
              <a:rPr lang="en-US" baseline="0" dirty="0" smtClean="0"/>
              <a:t>Lots of Boltzmann variations to model real values rather than probabilities over binary values</a:t>
            </a:r>
          </a:p>
          <a:p>
            <a:r>
              <a:rPr lang="en-US" baseline="0" dirty="0" smtClean="0"/>
              <a:t>Thus GANs could be used to aid generation and/or discrimination?</a:t>
            </a:r>
          </a:p>
          <a:p>
            <a:r>
              <a:rPr lang="en-US" baseline="0" dirty="0" smtClean="0"/>
              <a:t>Evaluating models can be a challenge, Human inspection?, Make sure not just copying training data (overfit)</a:t>
            </a:r>
          </a:p>
          <a:p>
            <a:r>
              <a:rPr lang="en-US" baseline="0" dirty="0" smtClean="0"/>
              <a:t>Also convolutional generative models.  Kind of </a:t>
            </a:r>
            <a:r>
              <a:rPr lang="en-US" baseline="0" smtClean="0"/>
              <a:t>an inverse CNN</a:t>
            </a: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60</a:t>
            </a:fld>
            <a:endParaRPr lang="en-US">
              <a:uFillTx/>
            </a:endParaRPr>
          </a:p>
        </p:txBody>
      </p:sp>
    </p:spTree>
    <p:extLst>
      <p:ext uri="{BB962C8B-B14F-4D97-AF65-F5344CB8AC3E}">
        <p14:creationId xmlns:p14="http://schemas.microsoft.com/office/powerpoint/2010/main" val="2085798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uFillTx/>
                <a:latin typeface="Times New Roman" pitchFamily="1" charset="0"/>
                <a:ea typeface="ＭＳ Ｐゴシック" pitchFamily="1" charset="-128"/>
                <a:cs typeface="ＭＳ Ｐゴシック" pitchFamily="1" charset="-128"/>
              </a:rPr>
              <a:t>If weights were large gradient could explode as go down the net –much less common but still can happen</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uFillTx/>
                <a:latin typeface="Times New Roman" pitchFamily="1" charset="0"/>
                <a:ea typeface="ＭＳ Ｐゴシック" pitchFamily="1" charset="-128"/>
                <a:cs typeface="ＭＳ Ｐゴシック" pitchFamily="1" charset="-128"/>
              </a:rPr>
              <a:t>Note large weights usually lead to saturation and even smaller f’(net)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uFillTx/>
                <a:latin typeface="Times New Roman" pitchFamily="1" charset="0"/>
                <a:ea typeface="ＭＳ Ｐゴシック" pitchFamily="1" charset="-128"/>
                <a:cs typeface="ＭＳ Ｐゴシック" pitchFamily="1" charset="-128"/>
              </a:rPr>
              <a:t>: Another important reason error is low.  Final layer updates weights so that overall accuracy is pretty good just based on the last hidden layer (and the still pretty much initial weights of the earlier layers). Thus T-Z already gets small pretty fast based on just the learning of the last few layers using the initial layers as a random shuffle.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uFillTx/>
                <a:latin typeface="Times New Roman" pitchFamily="1" charset="0"/>
                <a:ea typeface="ＭＳ Ｐゴシック" pitchFamily="1" charset="-128"/>
                <a:cs typeface="ＭＳ Ｐゴシック" pitchFamily="1" charset="-128"/>
              </a:rPr>
              <a:t>Local minima?  Some say, More likely difficult slow curvatures (Martens: Hessian Free Learning), Properly tuned Moment with proper initial conditions can make a big difference.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uFillTx/>
                <a:latin typeface="Times New Roman" pitchFamily="1" charset="0"/>
                <a:ea typeface="ＭＳ Ｐゴシック" pitchFamily="1" charset="-128"/>
                <a:cs typeface="ＭＳ Ｐゴシック" pitchFamily="1" charset="-128"/>
              </a:rPr>
              <a:t>LSTM are more specialized approach for very long memory cases, but is it best for typical tasks?  Hessian free claims to out-perform it and can also do the specialized tasks</a:t>
            </a:r>
            <a:endParaRPr lang="en-US" dirty="0" smtClean="0">
              <a:uFillTx/>
              <a:latin typeface="Times New Roman" pitchFamily="1" charset="0"/>
              <a:ea typeface="ＭＳ Ｐゴシック" pitchFamily="1" charset="-128"/>
              <a:cs typeface="ＭＳ Ｐゴシック" pitchFamily="1" charset="-128"/>
            </a:endParaRPr>
          </a:p>
          <a:p>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9</a:t>
            </a:fld>
            <a:endParaRPr lang="en-US">
              <a:uFillTx/>
            </a:endParaRPr>
          </a:p>
        </p:txBody>
      </p:sp>
    </p:spTree>
    <p:extLst>
      <p:ext uri="{BB962C8B-B14F-4D97-AF65-F5344CB8AC3E}">
        <p14:creationId xmlns:p14="http://schemas.microsoft.com/office/powerpoint/2010/main" val="2716276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62</a:t>
            </a:fld>
            <a:endParaRPr lang="en-US">
              <a:uFillTx/>
            </a:endParaRPr>
          </a:p>
        </p:txBody>
      </p:sp>
    </p:spTree>
    <p:extLst>
      <p:ext uri="{BB962C8B-B14F-4D97-AF65-F5344CB8AC3E}">
        <p14:creationId xmlns:p14="http://schemas.microsoft.com/office/powerpoint/2010/main" val="22159309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latin typeface="Times New Roman" pitchFamily="1" charset="0"/>
                <a:ea typeface="ＭＳ Ｐゴシック" pitchFamily="1" charset="-128"/>
                <a:cs typeface="ＭＳ Ｐゴシック" pitchFamily="1" charset="-128"/>
              </a:rPr>
              <a:t>Momentum Hits terminal velocity of c||gradient||/(1-mom).  Thus .9 gives up to 10 times increase in velocity (LR)</a:t>
            </a:r>
            <a:endParaRPr lang="en-US" dirty="0" smtClean="0">
              <a:latin typeface="Times New Roman" pitchFamily="1" charset="0"/>
              <a:ea typeface="ＭＳ Ｐゴシック" pitchFamily="1" charset="-128"/>
              <a:cs typeface="ＭＳ Ｐゴシック" pitchFamily="1" charset="-128"/>
            </a:endParaRPr>
          </a:p>
          <a:p>
            <a:r>
              <a:rPr lang="en-US" dirty="0" err="1" smtClean="0"/>
              <a:t>Briet</a:t>
            </a:r>
            <a:r>
              <a:rPr lang="en-US" dirty="0" smtClean="0"/>
              <a:t> on this slide</a:t>
            </a:r>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63</a:t>
            </a:fld>
            <a:endParaRPr lang="en-US">
              <a:uFillTx/>
            </a:endParaRPr>
          </a:p>
        </p:txBody>
      </p:sp>
    </p:spTree>
    <p:extLst>
      <p:ext uri="{BB962C8B-B14F-4D97-AF65-F5344CB8AC3E}">
        <p14:creationId xmlns:p14="http://schemas.microsoft.com/office/powerpoint/2010/main" val="26201400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a:t>
            </a:r>
            <a:r>
              <a:rPr lang="en-US" baseline="0" dirty="0" smtClean="0"/>
              <a:t> standard regularization approaches can be used and are needed, Dropout currently </a:t>
            </a:r>
            <a:r>
              <a:rPr lang="en-US" dirty="0" smtClean="0"/>
              <a:t>Very </a:t>
            </a:r>
            <a:r>
              <a:rPr lang="en-US" dirty="0" err="1" smtClean="0"/>
              <a:t>populat</a:t>
            </a:r>
            <a:r>
              <a:rPr lang="en-US" baseline="0" dirty="0" smtClean="0"/>
              <a:t> </a:t>
            </a:r>
            <a:r>
              <a:rPr lang="en-US" dirty="0" smtClean="0"/>
              <a:t>with</a:t>
            </a:r>
            <a:r>
              <a:rPr lang="en-US" baseline="0" dirty="0" smtClean="0"/>
              <a:t> current deep networks</a:t>
            </a:r>
          </a:p>
          <a:p>
            <a:r>
              <a:rPr lang="en-US" baseline="0" dirty="0" smtClean="0"/>
              <a:t>Won’t overfit one particular network structure</a:t>
            </a:r>
          </a:p>
          <a:p>
            <a:r>
              <a:rPr lang="en-US" baseline="0" dirty="0" smtClean="0"/>
              <a:t>Forces to regularize</a:t>
            </a:r>
          </a:p>
          <a:p>
            <a:r>
              <a:rPr lang="en-US" baseline="0" dirty="0" smtClean="0"/>
              <a:t>*</a:t>
            </a:r>
            <a:r>
              <a:rPr lang="en-US" baseline="0" dirty="0" err="1" smtClean="0"/>
              <a:t>Dropconnect</a:t>
            </a:r>
            <a:r>
              <a:rPr lang="en-US" baseline="0" dirty="0" smtClean="0"/>
              <a:t> – randomly drop connections</a:t>
            </a:r>
          </a:p>
          <a:p>
            <a:r>
              <a:rPr lang="en-US" baseline="0" dirty="0" smtClean="0"/>
              <a:t>Shakeout </a:t>
            </a:r>
            <a:r>
              <a:rPr lang="en-US" dirty="0" smtClean="0"/>
              <a:t>Instead of randomly discarding units as Dropout does at the training stage, this method randomly chooses to enhance or inverse the contributions of each unit to the next layer.</a:t>
            </a:r>
          </a:p>
          <a:p>
            <a:r>
              <a:rPr lang="en-US" dirty="0" smtClean="0"/>
              <a:t>Others – </a:t>
            </a:r>
            <a:r>
              <a:rPr lang="en-US" dirty="0" err="1" smtClean="0"/>
              <a:t>Dropin</a:t>
            </a:r>
            <a:r>
              <a:rPr lang="en-US" dirty="0" smtClean="0"/>
              <a:t>, Standout,</a:t>
            </a:r>
            <a:r>
              <a:rPr lang="en-US" baseline="0" dirty="0" smtClean="0"/>
              <a:t> etc.</a:t>
            </a:r>
            <a:endParaRPr lang="en-US" dirty="0"/>
          </a:p>
        </p:txBody>
      </p:sp>
      <p:sp>
        <p:nvSpPr>
          <p:cNvPr id="4" name="Slide Number Placeholder 3"/>
          <p:cNvSpPr>
            <a:spLocks noGrp="1"/>
          </p:cNvSpPr>
          <p:nvPr>
            <p:ph type="sldNum" sz="quarter" idx="10"/>
          </p:nvPr>
        </p:nvSpPr>
        <p:spPr/>
        <p:txBody>
          <a:bodyPr/>
          <a:lstStyle/>
          <a:p>
            <a:pPr>
              <a:defRPr/>
            </a:pPr>
            <a:fld id="{C60823E0-E26A-4044-B52C-60D2AEA2837F}" type="slidenum">
              <a:rPr lang="en-US" smtClean="0"/>
              <a:pPr>
                <a:defRPr/>
              </a:pPr>
              <a:t>64</a:t>
            </a:fld>
            <a:endParaRPr lang="en-US"/>
          </a:p>
        </p:txBody>
      </p:sp>
    </p:spTree>
    <p:extLst>
      <p:ext uri="{BB962C8B-B14F-4D97-AF65-F5344CB8AC3E}">
        <p14:creationId xmlns:p14="http://schemas.microsoft.com/office/powerpoint/2010/main" val="12445756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Added after</a:t>
            </a:r>
            <a:r>
              <a:rPr lang="en-US" baseline="0" dirty="0" smtClean="0"/>
              <a:t> fully connected layers and convolutional layers in CNNs</a:t>
            </a:r>
          </a:p>
          <a:p>
            <a:r>
              <a:rPr lang="en-US" baseline="0" dirty="0" smtClean="0"/>
              <a:t>Inputs whitened – transformed of have 0 means and unit variances, and decorrelated (</a:t>
            </a:r>
            <a:r>
              <a:rPr lang="en-US" baseline="0" dirty="0" err="1" smtClean="0"/>
              <a:t>ala</a:t>
            </a:r>
            <a:r>
              <a:rPr lang="en-US" baseline="0" dirty="0" smtClean="0"/>
              <a:t> PCA) – BN whitens at each layer</a:t>
            </a:r>
          </a:p>
          <a:p>
            <a:r>
              <a:rPr lang="en-US" baseline="0" dirty="0" smtClean="0"/>
              <a:t>BN usually done on the net value before passing through a non-linearity.</a:t>
            </a:r>
          </a:p>
          <a:p>
            <a:r>
              <a:rPr lang="en-US" baseline="0" dirty="0" smtClean="0"/>
              <a:t>Scale and shift step allows net to recover the initial identity function if necessary</a:t>
            </a:r>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65</a:t>
            </a:fld>
            <a:endParaRPr lang="en-US">
              <a:uFillTx/>
            </a:endParaRPr>
          </a:p>
        </p:txBody>
      </p:sp>
    </p:spTree>
    <p:extLst>
      <p:ext uri="{BB962C8B-B14F-4D97-AF65-F5344CB8AC3E}">
        <p14:creationId xmlns:p14="http://schemas.microsoft.com/office/powerpoint/2010/main" val="16780399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Shape 7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9" name="Shape 7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dirty="0" smtClean="0"/>
              <a:t>Drop</a:t>
            </a:r>
            <a:r>
              <a:rPr lang="en-US" baseline="0" dirty="0" smtClean="0"/>
              <a:t> superscript k for simplicity and looks at one activation example</a:t>
            </a:r>
            <a:endParaRPr dirty="0"/>
          </a:p>
        </p:txBody>
      </p:sp>
    </p:spTree>
    <p:extLst>
      <p:ext uri="{BB962C8B-B14F-4D97-AF65-F5344CB8AC3E}">
        <p14:creationId xmlns:p14="http://schemas.microsoft.com/office/powerpoint/2010/main" val="5965745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DRL – Learn</a:t>
            </a:r>
            <a:r>
              <a:rPr lang="en-US" baseline="0" dirty="0" smtClean="0"/>
              <a:t> residual F(x)  every two layers as you advance through the net – difference between current input x and the goal H(x) to get to.</a:t>
            </a:r>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67</a:t>
            </a:fld>
            <a:endParaRPr lang="en-US">
              <a:uFillTx/>
            </a:endParaRPr>
          </a:p>
        </p:txBody>
      </p:sp>
    </p:spTree>
    <p:extLst>
      <p:ext uri="{BB962C8B-B14F-4D97-AF65-F5344CB8AC3E}">
        <p14:creationId xmlns:p14="http://schemas.microsoft.com/office/powerpoint/2010/main" val="11104196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H(X) is whatever is left</a:t>
            </a:r>
            <a:r>
              <a:rPr lang="en-US" sz="1600" baseline="0" dirty="0" smtClean="0"/>
              <a:t> over (residual) from the sum of the current network output and the </a:t>
            </a:r>
            <a:r>
              <a:rPr lang="en-US" sz="1600" baseline="0" dirty="0" err="1" smtClean="0"/>
              <a:t>intput</a:t>
            </a:r>
            <a:r>
              <a:rPr lang="en-US" sz="1600" baseline="0" dirty="0" smtClean="0"/>
              <a:t> x (from a few time steps back)</a:t>
            </a:r>
            <a:endParaRPr lang="en-US" sz="1600"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69</a:t>
            </a:fld>
            <a:endParaRPr lang="en-US">
              <a:uFillTx/>
            </a:endParaRPr>
          </a:p>
        </p:txBody>
      </p:sp>
    </p:spTree>
    <p:extLst>
      <p:ext uri="{BB962C8B-B14F-4D97-AF65-F5344CB8AC3E}">
        <p14:creationId xmlns:p14="http://schemas.microsoft.com/office/powerpoint/2010/main" val="4573645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Could combine G and I weights, but more power this way</a:t>
            </a:r>
          </a:p>
          <a:p>
            <a:r>
              <a:rPr lang="en-US" dirty="0" smtClean="0"/>
              <a:t>In the </a:t>
            </a:r>
            <a:r>
              <a:rPr lang="en-US" dirty="0" err="1" smtClean="0"/>
              <a:t>recurrency</a:t>
            </a:r>
            <a:r>
              <a:rPr lang="en-US" dirty="0" smtClean="0"/>
              <a:t> of the LSTM the activation function is the </a:t>
            </a:r>
            <a:r>
              <a:rPr lang="en-US" i="1" dirty="0" smtClean="0"/>
              <a:t>identity </a:t>
            </a:r>
            <a:r>
              <a:rPr lang="en-US" dirty="0" smtClean="0"/>
              <a:t>function with a derivative of 1.0. So, the </a:t>
            </a:r>
            <a:r>
              <a:rPr lang="en-US" dirty="0" err="1" smtClean="0"/>
              <a:t>backpropagated</a:t>
            </a:r>
            <a:r>
              <a:rPr lang="en-US" dirty="0" smtClean="0"/>
              <a:t> gradient neither vanishes or explodes when passing through, but remains constant.</a:t>
            </a:r>
          </a:p>
          <a:p>
            <a:r>
              <a:rPr lang="en-US" dirty="0" smtClean="0"/>
              <a:t>The effective weight of the </a:t>
            </a:r>
            <a:r>
              <a:rPr lang="en-US" dirty="0" err="1" smtClean="0"/>
              <a:t>recurrency</a:t>
            </a:r>
            <a:r>
              <a:rPr lang="en-US" dirty="0" smtClean="0"/>
              <a:t> is equal to the </a:t>
            </a:r>
            <a:r>
              <a:rPr lang="en-US" i="1" dirty="0" smtClean="0"/>
              <a:t>forget gate</a:t>
            </a:r>
            <a:r>
              <a:rPr lang="en-US" dirty="0" smtClean="0"/>
              <a:t> activation. So, if the </a:t>
            </a:r>
            <a:r>
              <a:rPr lang="en-US" i="1" dirty="0" smtClean="0"/>
              <a:t>forget gate</a:t>
            </a:r>
            <a:r>
              <a:rPr lang="en-US" dirty="0" smtClean="0"/>
              <a:t> is on (activation close to 1.0), then the gradient does not vanish. Since the </a:t>
            </a:r>
            <a:r>
              <a:rPr lang="en-US" i="1" dirty="0" smtClean="0"/>
              <a:t>forget gate</a:t>
            </a:r>
            <a:r>
              <a:rPr lang="en-US" dirty="0" smtClean="0"/>
              <a:t> activation is never&gt;1.0&gt;1.0, the gradient can't explode either.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Use </a:t>
            </a:r>
            <a:r>
              <a:rPr lang="en-US" dirty="0" err="1" smtClean="0"/>
              <a:t>Maliya</a:t>
            </a:r>
            <a:r>
              <a:rPr lang="en-US" dirty="0" smtClean="0"/>
              <a:t> slides to show gradients.  Need delta c to calculate c-1, since all weight deltas are just products with c, then c keeps control of vanishing/exploding gradients for most part</a:t>
            </a:r>
          </a:p>
          <a:p>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71</a:t>
            </a:fld>
            <a:endParaRPr lang="en-US">
              <a:uFillTx/>
            </a:endParaRPr>
          </a:p>
        </p:txBody>
      </p:sp>
    </p:spTree>
    <p:extLst>
      <p:ext uri="{BB962C8B-B14F-4D97-AF65-F5344CB8AC3E}">
        <p14:creationId xmlns:p14="http://schemas.microsoft.com/office/powerpoint/2010/main" val="27387730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baseline="0" dirty="0" smtClean="0"/>
              <a:t> 3 gates receive input </a:t>
            </a:r>
            <a:r>
              <a:rPr lang="en-US" baseline="0" dirty="0" err="1" smtClean="0"/>
              <a:t>xt</a:t>
            </a:r>
            <a:r>
              <a:rPr lang="en-US" baseline="0" dirty="0" smtClean="0"/>
              <a:t> (only shown on left most sigmoid) and previous state </a:t>
            </a:r>
            <a:r>
              <a:rPr lang="en-US" baseline="0" dirty="0" err="1" smtClean="0"/>
              <a:t>ct</a:t>
            </a:r>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72</a:t>
            </a:fld>
            <a:endParaRPr lang="en-US">
              <a:uFillTx/>
            </a:endParaRPr>
          </a:p>
        </p:txBody>
      </p:sp>
    </p:spTree>
    <p:extLst>
      <p:ext uri="{BB962C8B-B14F-4D97-AF65-F5344CB8AC3E}">
        <p14:creationId xmlns:p14="http://schemas.microsoft.com/office/powerpoint/2010/main" val="30134506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Overall,</a:t>
            </a:r>
            <a:r>
              <a:rPr lang="en-US" baseline="0" dirty="0" smtClean="0"/>
              <a:t> competitive with professional human </a:t>
            </a:r>
            <a:r>
              <a:rPr lang="en-US" dirty="0" smtClean="0"/>
              <a:t>Better than human on half. Only pixels</a:t>
            </a:r>
            <a:r>
              <a:rPr lang="en-US" baseline="0" dirty="0" smtClean="0"/>
              <a:t> and score.  Same net, Hyperparameters, no tuning, etc.</a:t>
            </a:r>
          </a:p>
          <a:p>
            <a:r>
              <a:rPr lang="en-US" baseline="0" dirty="0" smtClean="0"/>
              <a:t>Error – difference between current predicted Q by deep network and the actual discounted reward based on current samples and current net.  Input state is made of the M=4 previous frames in order to give temporal context.  One output for each action rather than needing to run net |A| times to get each Q(</a:t>
            </a:r>
            <a:r>
              <a:rPr lang="en-US" baseline="0" dirty="0" err="1" smtClean="0"/>
              <a:t>s,a</a:t>
            </a:r>
            <a:r>
              <a:rPr lang="en-US" baseline="0" dirty="0" smtClean="0"/>
              <a:t>) value.</a:t>
            </a:r>
            <a:endParaRPr lang="en-US" dirty="0"/>
          </a:p>
        </p:txBody>
      </p:sp>
      <p:sp>
        <p:nvSpPr>
          <p:cNvPr id="4" name="Slide Number Placeholder 3"/>
          <p:cNvSpPr>
            <a:spLocks noGrp="1"/>
          </p:cNvSpPr>
          <p:nvPr>
            <p:ph type="sldNum" sz="quarter" idx="10"/>
          </p:nvPr>
        </p:nvSpPr>
        <p:spPr/>
        <p:txBody>
          <a:bodyPr/>
          <a:lstStyle/>
          <a:p>
            <a:pPr>
              <a:defRPr/>
            </a:pPr>
            <a:fld id="{C73BB03A-5476-6741-92D7-1B8A975FEE5F}" type="slidenum">
              <a:rPr lang="en-US" smtClean="0"/>
              <a:pPr>
                <a:defRPr/>
              </a:pPr>
              <a:t>75</a:t>
            </a:fld>
            <a:endParaRPr lang="en-US"/>
          </a:p>
        </p:txBody>
      </p:sp>
    </p:spTree>
    <p:extLst>
      <p:ext uri="{BB962C8B-B14F-4D97-AF65-F5344CB8AC3E}">
        <p14:creationId xmlns:p14="http://schemas.microsoft.com/office/powerpoint/2010/main" val="1132081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Green is </a:t>
            </a:r>
            <a:r>
              <a:rPr lang="en-US" dirty="0" err="1" smtClean="0"/>
              <a:t>softplus</a:t>
            </a:r>
            <a:r>
              <a:rPr lang="en-US" dirty="0" smtClean="0"/>
              <a:t> function</a:t>
            </a:r>
            <a:r>
              <a:rPr lang="en-US" baseline="0" dirty="0" smtClean="0"/>
              <a:t> f(x) = </a:t>
            </a:r>
            <a:r>
              <a:rPr lang="en-US" baseline="0" dirty="0" err="1" smtClean="0"/>
              <a:t>ls</a:t>
            </a:r>
            <a:r>
              <a:rPr lang="en-US" baseline="0" dirty="0" smtClean="0"/>
              <a:t>(1+e^x)  (smooth version of RLU), whose derivative  is the sigmoid 1/(1+e^-x)</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For regular </a:t>
            </a:r>
            <a:r>
              <a:rPr lang="en-US" baseline="0" dirty="0" err="1" smtClean="0"/>
              <a:t>ReLU</a:t>
            </a:r>
            <a:r>
              <a:rPr lang="en-US" baseline="0" dirty="0" smtClean="0"/>
              <a:t>, set bias slightly positive, so that active to start with</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Leaky </a:t>
            </a:r>
            <a:r>
              <a:rPr lang="en-US" baseline="0" dirty="0" err="1" smtClean="0"/>
              <a:t>ReLU</a:t>
            </a:r>
            <a:r>
              <a:rPr lang="en-US" baseline="0" dirty="0" smtClean="0"/>
              <a:t>  f(x) = x if &gt; 0 else .01x – some effect for x &lt; 0</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Note </a:t>
            </a:r>
            <a:r>
              <a:rPr lang="en-US" baseline="0" dirty="0" err="1" smtClean="0"/>
              <a:t>ReLU</a:t>
            </a:r>
            <a:r>
              <a:rPr lang="en-US" baseline="0" dirty="0" smtClean="0"/>
              <a:t> is not everywhere differentiable.  At 0 just choose left or right derivative (0 or 1) and works fine empirically, though theoretically a bit bothersome – Note that since net is real number the </a:t>
            </a:r>
            <a:r>
              <a:rPr lang="en-US" baseline="0" dirty="0" err="1" smtClean="0"/>
              <a:t>prob</a:t>
            </a:r>
            <a:r>
              <a:rPr lang="en-US" baseline="0" dirty="0" smtClean="0"/>
              <a:t>(0) = 0 anyways and if computer has 0, probably just a representation issue and we would be a little to the left or right anyways in a true system.</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So why not same with threshold function?  Derivate would be 0 everywhere with no learning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Principle: Nets easier to optimize when there behavior is closer to linear</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Still learning why </a:t>
            </a:r>
            <a:r>
              <a:rPr lang="en-US" baseline="0" dirty="0" err="1" smtClean="0"/>
              <a:t>ReLUs</a:t>
            </a:r>
            <a:r>
              <a:rPr lang="en-US" baseline="0" dirty="0" smtClean="0"/>
              <a:t> work as well as they do</a:t>
            </a:r>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10</a:t>
            </a:fld>
            <a:endParaRPr lang="en-US">
              <a:uFillTx/>
            </a:endParaRPr>
          </a:p>
        </p:txBody>
      </p:sp>
    </p:spTree>
    <p:extLst>
      <p:ext uri="{BB962C8B-B14F-4D97-AF65-F5344CB8AC3E}">
        <p14:creationId xmlns:p14="http://schemas.microsoft.com/office/powerpoint/2010/main" val="2135830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Cross entropy with sigmoid also has t-z gradient as </a:t>
            </a:r>
            <a:r>
              <a:rPr lang="en-US" baseline="0" dirty="0" err="1" smtClean="0"/>
              <a:t>ln</a:t>
            </a:r>
            <a:r>
              <a:rPr lang="en-US" baseline="0" dirty="0" smtClean="0"/>
              <a:t> undoes exponential of sigmoid.</a:t>
            </a:r>
          </a:p>
          <a:p>
            <a:r>
              <a:rPr lang="en-US" baseline="0" dirty="0" err="1" smtClean="0"/>
              <a:t>Softmax</a:t>
            </a:r>
            <a:r>
              <a:rPr lang="en-US" baseline="0" dirty="0" smtClean="0"/>
              <a:t> with TSS  gives gradient of (t-z)z(d-z of target node) where d is of 1 if node is target, else 0, saturates and global</a:t>
            </a:r>
          </a:p>
          <a:p>
            <a:r>
              <a:rPr lang="en-US" baseline="0" dirty="0" smtClean="0"/>
              <a:t>CE loss – 0 for non target nodes, and </a:t>
            </a:r>
            <a:r>
              <a:rPr lang="en-US" baseline="0" dirty="0" err="1" smtClean="0"/>
              <a:t>ln</a:t>
            </a:r>
            <a:r>
              <a:rPr lang="en-US" baseline="0" dirty="0" smtClean="0"/>
              <a:t>(z) for target node.  Thus if z = 1 0, loss, loss grows as z approaches 0</a:t>
            </a:r>
          </a:p>
          <a:p>
            <a:endParaRPr lang="en-US" dirty="0"/>
          </a:p>
        </p:txBody>
      </p:sp>
      <p:sp>
        <p:nvSpPr>
          <p:cNvPr id="4" name="Slide Number Placeholder 3"/>
          <p:cNvSpPr>
            <a:spLocks noGrp="1"/>
          </p:cNvSpPr>
          <p:nvPr>
            <p:ph type="sldNum" sz="quarter" idx="10"/>
          </p:nvPr>
        </p:nvSpPr>
        <p:spPr/>
        <p:txBody>
          <a:bodyPr/>
          <a:lstStyle/>
          <a:p>
            <a:pPr>
              <a:defRPr/>
            </a:pPr>
            <a:fld id="{1445168E-967D-6440-95B1-DC0029192C4A}" type="slidenum">
              <a:rPr lang="en-US" smtClean="0"/>
              <a:pPr>
                <a:defRPr/>
              </a:pPr>
              <a:t>11</a:t>
            </a:fld>
            <a:endParaRPr lang="en-US"/>
          </a:p>
        </p:txBody>
      </p:sp>
    </p:spTree>
    <p:extLst>
      <p:ext uri="{BB962C8B-B14F-4D97-AF65-F5344CB8AC3E}">
        <p14:creationId xmlns:p14="http://schemas.microsoft.com/office/powerpoint/2010/main" val="2879408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uFillTx/>
              </a:rPr>
              <a:t>Exact</a:t>
            </a:r>
            <a:r>
              <a:rPr lang="en-US" baseline="0" dirty="0" smtClean="0">
                <a:uFillTx/>
              </a:rPr>
              <a:t> position of detected feature not important, but the relative positions can be and can be captured by later layers</a:t>
            </a:r>
          </a:p>
          <a:p>
            <a:r>
              <a:rPr lang="en-US" baseline="0" dirty="0" smtClean="0">
                <a:uFillTx/>
              </a:rPr>
              <a:t>5x5, 4x4 common</a:t>
            </a:r>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12</a:t>
            </a:fld>
            <a:endParaRPr lang="en-US">
              <a:uFillTx/>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uFillTx/>
              </a:defRPr>
            </a:pPr>
            <a:fld id="{670E17A5-503D-AF40-9446-B33EB8126F24}" type="slidenum">
              <a:rPr lang="en-US" smtClean="0">
                <a:uFillTx/>
              </a:rPr>
              <a:pPr>
                <a:defRPr>
                  <a:uFillTx/>
                </a:defRPr>
              </a:pPr>
              <a:t>14</a:t>
            </a:fld>
            <a:endParaRPr lang="en-US">
              <a:uFillTx/>
            </a:endParaRPr>
          </a:p>
        </p:txBody>
      </p:sp>
    </p:spTree>
    <p:extLst>
      <p:ext uri="{BB962C8B-B14F-4D97-AF65-F5344CB8AC3E}">
        <p14:creationId xmlns:p14="http://schemas.microsoft.com/office/powerpoint/2010/main" val="3910193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p:nvPr/>
        </p:nvGrpSpPr>
        <p:grpSpPr>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shade val="46275"/>
                  </a:schemeClr>
                </a:gs>
                <a:gs pos="100000">
                  <a:schemeClr val="accent2"/>
                </a:gs>
              </a:gsLst>
              <a:lin ang="0" scaled="1"/>
            </a:gradFill>
            <a:ln w="9525" cap="rnd">
              <a:noFill/>
              <a:round/>
            </a:ln>
            <a:effectLst/>
          </p:spPr>
          <p:txBody>
            <a:bodyPr>
              <a:prstTxWarp prst="textNoShape">
                <a:avLst/>
              </a:prstTxWarp>
            </a:bodyPr>
            <a:lstStyle/>
            <a:p>
              <a:pPr>
                <a:defRPr>
                  <a:uFillTx/>
                </a:defRPr>
              </a:pPr>
              <a:endParaRPr lang="en-US">
                <a:uFillTx/>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prstTxWarp prst="textNoShape">
                <a:avLst/>
              </a:prstTxWarp>
            </a:bodyPr>
            <a:lstStyle/>
            <a:p>
              <a:pPr>
                <a:defRPr>
                  <a:uFillTx/>
                </a:defRPr>
              </a:pPr>
              <a:endParaRPr lang="en-US">
                <a:uFillTx/>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uFillTx/>
              </a:defRPr>
            </a:lvl1pPr>
          </a:lstStyle>
          <a:p>
            <a:r>
              <a:rPr lang="en-US">
                <a:uFillTx/>
              </a:rPr>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uFillTx/>
              </a:defRPr>
            </a:lvl1pPr>
          </a:lstStyle>
          <a:p>
            <a:r>
              <a:rPr lang="en-US">
                <a:uFillTx/>
              </a:rPr>
              <a:t>Click to edit Master subtitle style</a:t>
            </a:r>
          </a:p>
        </p:txBody>
      </p:sp>
      <p:sp>
        <p:nvSpPr>
          <p:cNvPr id="7" name="Rectangle 7"/>
          <p:cNvSpPr>
            <a:spLocks noGrp="1" noChangeArrowheads="1"/>
          </p:cNvSpPr>
          <p:nvPr>
            <p:ph type="dt" sz="quarter" idx="10"/>
          </p:nvPr>
        </p:nvSpPr>
        <p:spPr/>
        <p:txBody>
          <a:bodyPr/>
          <a:lstStyle>
            <a:lvl1pPr>
              <a:defRPr sz="1400">
                <a:uFillTx/>
              </a:defRPr>
            </a:lvl1pPr>
          </a:lstStyle>
          <a:p>
            <a:pPr>
              <a:defRPr>
                <a:uFillTx/>
              </a:defRPr>
            </a:pPr>
            <a:endParaRPr lang="en-US">
              <a:uFillTx/>
            </a:endParaRPr>
          </a:p>
        </p:txBody>
      </p:sp>
      <p:sp>
        <p:nvSpPr>
          <p:cNvPr id="8" name="Rectangle 8"/>
          <p:cNvSpPr>
            <a:spLocks noGrp="1" noChangeArrowheads="1"/>
          </p:cNvSpPr>
          <p:nvPr>
            <p:ph type="ftr" sz="quarter" idx="11"/>
          </p:nvPr>
        </p:nvSpPr>
        <p:spPr>
          <a:xfrm>
            <a:off x="3124200" y="6248400"/>
            <a:ext cx="2895600" cy="457200"/>
          </a:xfrm>
        </p:spPr>
        <p:txBody>
          <a:bodyPr/>
          <a:lstStyle>
            <a:lvl1pPr>
              <a:defRPr sz="1400">
                <a:uFillTx/>
              </a:defRPr>
            </a:lvl1pPr>
          </a:lstStyle>
          <a:p>
            <a:pPr>
              <a:defRPr>
                <a:uFillTx/>
              </a:defRPr>
            </a:pPr>
            <a:r>
              <a:rPr lang="en-US" smtClean="0">
                <a:uFillTx/>
              </a:rPr>
              <a:t>CS 678 – Deep Learning</a:t>
            </a:r>
            <a:endParaRPr lang="en-US">
              <a:uFillTx/>
            </a:endParaRPr>
          </a:p>
        </p:txBody>
      </p:sp>
      <p:sp>
        <p:nvSpPr>
          <p:cNvPr id="9" name="Rectangle 9"/>
          <p:cNvSpPr>
            <a:spLocks noGrp="1" noChangeArrowheads="1"/>
          </p:cNvSpPr>
          <p:nvPr>
            <p:ph type="sldNum" sz="quarter" idx="12"/>
          </p:nvPr>
        </p:nvSpPr>
        <p:spPr/>
        <p:txBody>
          <a:bodyPr/>
          <a:lstStyle>
            <a:lvl1pPr>
              <a:defRPr sz="1400">
                <a:uFillTx/>
              </a:defRPr>
            </a:lvl1pPr>
          </a:lstStyle>
          <a:p>
            <a:pPr>
              <a:defRPr>
                <a:uFillTx/>
              </a:defRPr>
            </a:pPr>
            <a:fld id="{1F7A8112-AB2E-3545-A9E7-8AD357E5B7BE}" type="slidenum">
              <a:rPr lang="en-US">
                <a:uFillTx/>
              </a:rPr>
              <a:pPr>
                <a:defRPr>
                  <a:uFillTx/>
                </a:defRPr>
              </a:pPr>
              <a:t>‹#›</a:t>
            </a:fld>
            <a:endParaRPr lang="en-US">
              <a:uFillTx/>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uFillTx/>
              </a:rPr>
              <a:t>Click to edit Master title style</a:t>
            </a:r>
            <a:endParaRPr lang="en-US">
              <a:uFillTx/>
            </a:endParaRPr>
          </a:p>
        </p:txBody>
      </p:sp>
      <p:sp>
        <p:nvSpPr>
          <p:cNvPr id="3" name="Vertical Text Placeholder 2"/>
          <p:cNvSpPr>
            <a:spLocks noGrp="1"/>
          </p:cNvSpPr>
          <p:nvPr>
            <p:ph type="body" orient="vert" idx="1"/>
          </p:nvPr>
        </p:nvSpPr>
        <p:spPr/>
        <p:txBody>
          <a:bodyPr vert="eaVert"/>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4" name="Rectangle 6"/>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5" name="Rectangle 7"/>
          <p:cNvSpPr>
            <a:spLocks noGrp="1" noChangeArrowheads="1"/>
          </p:cNvSpPr>
          <p:nvPr>
            <p:ph type="ftr" sz="quarter" idx="11"/>
          </p:nvPr>
        </p:nvSpPr>
        <p:spPr/>
        <p:txBody>
          <a:bodyPr/>
          <a:lstStyle>
            <a:lvl1pPr>
              <a:defRPr>
                <a:uFillTx/>
              </a:defRPr>
            </a:lvl1pPr>
          </a:lstStyle>
          <a:p>
            <a:pPr>
              <a:defRPr>
                <a:uFillTx/>
              </a:defRPr>
            </a:pPr>
            <a:r>
              <a:rPr lang="en-US" smtClean="0">
                <a:uFillTx/>
              </a:rPr>
              <a:t>CS 678 – Deep Learning</a:t>
            </a:r>
            <a:endParaRPr lang="en-US">
              <a:uFillTx/>
            </a:endParaRPr>
          </a:p>
        </p:txBody>
      </p:sp>
      <p:sp>
        <p:nvSpPr>
          <p:cNvPr id="6" name="Rectangle 8"/>
          <p:cNvSpPr>
            <a:spLocks noGrp="1" noChangeArrowheads="1"/>
          </p:cNvSpPr>
          <p:nvPr>
            <p:ph type="sldNum" sz="quarter" idx="12"/>
          </p:nvPr>
        </p:nvSpPr>
        <p:spPr/>
        <p:txBody>
          <a:bodyPr/>
          <a:lstStyle>
            <a:lvl1pPr>
              <a:defRPr>
                <a:uFillTx/>
              </a:defRPr>
            </a:lvl1pPr>
          </a:lstStyle>
          <a:p>
            <a:pPr>
              <a:defRPr>
                <a:uFillTx/>
              </a:defRPr>
            </a:pPr>
            <a:fld id="{DB2F7DA9-8206-214D-B528-C8B0202C0094}" type="slidenum">
              <a:rPr lang="en-US">
                <a:uFillTx/>
              </a:rPr>
              <a:pPr>
                <a:defRPr>
                  <a:uFillTx/>
                </a:defRPr>
              </a:pPr>
              <a:t>‹#›</a:t>
            </a:fld>
            <a:endParaRPr lang="en-US">
              <a:uFillTx/>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609600"/>
            <a:ext cx="1962150" cy="5486400"/>
          </a:xfrm>
        </p:spPr>
        <p:txBody>
          <a:bodyPr vert="eaVert"/>
          <a:lstStyle/>
          <a:p>
            <a:r>
              <a:rPr lang="en-US" smtClean="0">
                <a:uFillTx/>
              </a:rPr>
              <a:t>Click to edit Master title style</a:t>
            </a:r>
            <a:endParaRPr lang="en-US">
              <a:uFillTx/>
            </a:endParaRPr>
          </a:p>
        </p:txBody>
      </p:sp>
      <p:sp>
        <p:nvSpPr>
          <p:cNvPr id="3" name="Vertical Text Placeholder 2"/>
          <p:cNvSpPr>
            <a:spLocks noGrp="1"/>
          </p:cNvSpPr>
          <p:nvPr>
            <p:ph type="body" orient="vert" idx="1"/>
          </p:nvPr>
        </p:nvSpPr>
        <p:spPr>
          <a:xfrm>
            <a:off x="609600" y="609600"/>
            <a:ext cx="5734050" cy="5486400"/>
          </a:xfrm>
        </p:spPr>
        <p:txBody>
          <a:bodyPr vert="eaVert"/>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4" name="Rectangle 6"/>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5" name="Rectangle 7"/>
          <p:cNvSpPr>
            <a:spLocks noGrp="1" noChangeArrowheads="1"/>
          </p:cNvSpPr>
          <p:nvPr>
            <p:ph type="ftr" sz="quarter" idx="11"/>
          </p:nvPr>
        </p:nvSpPr>
        <p:spPr/>
        <p:txBody>
          <a:bodyPr/>
          <a:lstStyle>
            <a:lvl1pPr>
              <a:defRPr>
                <a:uFillTx/>
              </a:defRPr>
            </a:lvl1pPr>
          </a:lstStyle>
          <a:p>
            <a:pPr>
              <a:defRPr>
                <a:uFillTx/>
              </a:defRPr>
            </a:pPr>
            <a:r>
              <a:rPr lang="en-US" smtClean="0">
                <a:uFillTx/>
              </a:rPr>
              <a:t>CS 678 – Deep Learning</a:t>
            </a:r>
            <a:endParaRPr lang="en-US">
              <a:uFillTx/>
            </a:endParaRPr>
          </a:p>
        </p:txBody>
      </p:sp>
      <p:sp>
        <p:nvSpPr>
          <p:cNvPr id="6" name="Rectangle 8"/>
          <p:cNvSpPr>
            <a:spLocks noGrp="1" noChangeArrowheads="1"/>
          </p:cNvSpPr>
          <p:nvPr>
            <p:ph type="sldNum" sz="quarter" idx="12"/>
          </p:nvPr>
        </p:nvSpPr>
        <p:spPr/>
        <p:txBody>
          <a:bodyPr/>
          <a:lstStyle>
            <a:lvl1pPr>
              <a:defRPr>
                <a:uFillTx/>
              </a:defRPr>
            </a:lvl1pPr>
          </a:lstStyle>
          <a:p>
            <a:pPr>
              <a:defRPr>
                <a:uFillTx/>
              </a:defRPr>
            </a:pPr>
            <a:fld id="{CDD46474-F460-DF43-9214-4384862C9451}" type="slidenum">
              <a:rPr lang="en-US">
                <a:uFillTx/>
              </a:rPr>
              <a:pPr>
                <a:defRPr>
                  <a:uFillTx/>
                </a:defRPr>
              </a:pPr>
              <a:t>‹#›</a:t>
            </a:fld>
            <a:endParaRPr lang="en-US">
              <a:uFillTx/>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2"/>
        <p:cNvGrpSpPr/>
        <p:nvPr/>
      </p:nvGrpSpPr>
      <p:grpSpPr>
        <a:xfrm>
          <a:off x="0" y="0"/>
          <a:ext cx="0" cy="0"/>
          <a:chOff x="0" y="0"/>
          <a:chExt cx="0" cy="0"/>
        </a:xfrm>
      </p:grpSpPr>
    </p:spTree>
    <p:extLst>
      <p:ext uri="{BB962C8B-B14F-4D97-AF65-F5344CB8AC3E}">
        <p14:creationId xmlns:p14="http://schemas.microsoft.com/office/powerpoint/2010/main" val="3506917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uFillTx/>
              </a:rPr>
              <a:t>Click to edit Master title style</a:t>
            </a:r>
            <a:endParaRPr lang="en-US">
              <a:uFillTx/>
            </a:endParaRPr>
          </a:p>
        </p:txBody>
      </p:sp>
      <p:sp>
        <p:nvSpPr>
          <p:cNvPr id="3" name="Content Placeholder 2"/>
          <p:cNvSpPr>
            <a:spLocks noGrp="1"/>
          </p:cNvSpPr>
          <p:nvPr>
            <p:ph idx="1"/>
          </p:nvPr>
        </p:nvSpPr>
        <p:spPr/>
        <p:txBody>
          <a:body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4" name="Rectangle 6"/>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5" name="Rectangle 7"/>
          <p:cNvSpPr>
            <a:spLocks noGrp="1" noChangeArrowheads="1"/>
          </p:cNvSpPr>
          <p:nvPr>
            <p:ph type="ftr" sz="quarter" idx="11"/>
          </p:nvPr>
        </p:nvSpPr>
        <p:spPr/>
        <p:txBody>
          <a:bodyPr/>
          <a:lstStyle>
            <a:lvl1pPr>
              <a:defRPr>
                <a:uFillTx/>
              </a:defRPr>
            </a:lvl1pPr>
          </a:lstStyle>
          <a:p>
            <a:pPr>
              <a:defRPr>
                <a:uFillTx/>
              </a:defRPr>
            </a:pPr>
            <a:r>
              <a:rPr lang="en-US" smtClean="0">
                <a:uFillTx/>
              </a:rPr>
              <a:t>CS 678 – Deep Learning</a:t>
            </a:r>
            <a:endParaRPr lang="en-US">
              <a:uFillTx/>
            </a:endParaRPr>
          </a:p>
        </p:txBody>
      </p:sp>
      <p:sp>
        <p:nvSpPr>
          <p:cNvPr id="6" name="Rectangle 8"/>
          <p:cNvSpPr>
            <a:spLocks noGrp="1" noChangeArrowheads="1"/>
          </p:cNvSpPr>
          <p:nvPr>
            <p:ph type="sldNum" sz="quarter" idx="12"/>
          </p:nvPr>
        </p:nvSpPr>
        <p:spPr/>
        <p:txBody>
          <a:bodyPr/>
          <a:lstStyle>
            <a:lvl1pPr>
              <a:defRPr>
                <a:uFillTx/>
              </a:defRPr>
            </a:lvl1pPr>
          </a:lstStyle>
          <a:p>
            <a:pPr>
              <a:defRPr>
                <a:uFillTx/>
              </a:defRPr>
            </a:pPr>
            <a:fld id="{693AB152-2227-4B45-9010-C68F73A2215D}" type="slidenum">
              <a:rPr lang="en-US">
                <a:uFillTx/>
              </a:rPr>
              <a:pPr>
                <a:defRPr>
                  <a:uFillTx/>
                </a:defRPr>
              </a:pPr>
              <a:t>‹#›</a:t>
            </a:fld>
            <a:endParaRPr lang="en-US">
              <a:uFillTx/>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uFillTx/>
              </a:defRPr>
            </a:lvl1pPr>
          </a:lstStyle>
          <a:p>
            <a:r>
              <a:rPr lang="en-US" smtClean="0">
                <a:uFillTx/>
              </a:rPr>
              <a:t>Click to edit Master title style</a:t>
            </a:r>
            <a:endParaRPr lang="en-US">
              <a:uFillTx/>
            </a:endParaRP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uFillTx/>
              </a:defRPr>
            </a:lvl1pPr>
            <a:lvl2pPr marL="457200" indent="0">
              <a:buNone/>
              <a:defRPr sz="1800">
                <a:uFillTx/>
              </a:defRPr>
            </a:lvl2pPr>
            <a:lvl3pPr marL="914400" indent="0">
              <a:buNone/>
              <a:defRPr sz="1600">
                <a:uFillTx/>
              </a:defRPr>
            </a:lvl3pPr>
            <a:lvl4pPr marL="1371600" indent="0">
              <a:buNone/>
              <a:defRPr sz="1400">
                <a:uFillTx/>
              </a:defRPr>
            </a:lvl4pPr>
            <a:lvl5pPr marL="1828800" indent="0">
              <a:buNone/>
              <a:defRPr sz="1400">
                <a:uFillTx/>
              </a:defRPr>
            </a:lvl5pPr>
            <a:lvl6pPr marL="2286000" indent="0">
              <a:buNone/>
              <a:defRPr sz="1400">
                <a:uFillTx/>
              </a:defRPr>
            </a:lvl6pPr>
            <a:lvl7pPr marL="2743200" indent="0">
              <a:buNone/>
              <a:defRPr sz="1400">
                <a:uFillTx/>
              </a:defRPr>
            </a:lvl7pPr>
            <a:lvl8pPr marL="3200400" indent="0">
              <a:buNone/>
              <a:defRPr sz="1400">
                <a:uFillTx/>
              </a:defRPr>
            </a:lvl8pPr>
            <a:lvl9pPr marL="3657600" indent="0">
              <a:buNone/>
              <a:defRPr sz="1400">
                <a:uFillTx/>
              </a:defRPr>
            </a:lvl9pPr>
          </a:lstStyle>
          <a:p>
            <a:pPr lvl="0"/>
            <a:r>
              <a:rPr lang="en-US" smtClean="0">
                <a:uFillTx/>
              </a:rPr>
              <a:t>Click to edit Master text styles</a:t>
            </a:r>
          </a:p>
        </p:txBody>
      </p:sp>
      <p:sp>
        <p:nvSpPr>
          <p:cNvPr id="4" name="Rectangle 6"/>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5" name="Rectangle 7"/>
          <p:cNvSpPr>
            <a:spLocks noGrp="1" noChangeArrowheads="1"/>
          </p:cNvSpPr>
          <p:nvPr>
            <p:ph type="ftr" sz="quarter" idx="11"/>
          </p:nvPr>
        </p:nvSpPr>
        <p:spPr/>
        <p:txBody>
          <a:bodyPr/>
          <a:lstStyle>
            <a:lvl1pPr>
              <a:defRPr>
                <a:uFillTx/>
              </a:defRPr>
            </a:lvl1pPr>
          </a:lstStyle>
          <a:p>
            <a:pPr>
              <a:defRPr>
                <a:uFillTx/>
              </a:defRPr>
            </a:pPr>
            <a:r>
              <a:rPr lang="en-US" smtClean="0">
                <a:uFillTx/>
              </a:rPr>
              <a:t>CS 678 – Deep Learning</a:t>
            </a:r>
            <a:endParaRPr lang="en-US">
              <a:uFillTx/>
            </a:endParaRPr>
          </a:p>
        </p:txBody>
      </p:sp>
      <p:sp>
        <p:nvSpPr>
          <p:cNvPr id="6" name="Rectangle 8"/>
          <p:cNvSpPr>
            <a:spLocks noGrp="1" noChangeArrowheads="1"/>
          </p:cNvSpPr>
          <p:nvPr>
            <p:ph type="sldNum" sz="quarter" idx="12"/>
          </p:nvPr>
        </p:nvSpPr>
        <p:spPr/>
        <p:txBody>
          <a:bodyPr/>
          <a:lstStyle>
            <a:lvl1pPr>
              <a:defRPr>
                <a:uFillTx/>
              </a:defRPr>
            </a:lvl1pPr>
          </a:lstStyle>
          <a:p>
            <a:pPr>
              <a:defRPr>
                <a:uFillTx/>
              </a:defRPr>
            </a:pPr>
            <a:fld id="{D7C12403-019D-0641-9A5D-403292D04E59}" type="slidenum">
              <a:rPr lang="en-US">
                <a:uFillTx/>
              </a:rPr>
              <a:pPr>
                <a:defRPr>
                  <a:uFillTx/>
                </a:defRPr>
              </a:pPr>
              <a:t>‹#›</a:t>
            </a:fld>
            <a:endParaRPr lang="en-US">
              <a:uFillTx/>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uFillTx/>
              </a:rPr>
              <a:t>Click to edit Master title style</a:t>
            </a:r>
            <a:endParaRPr lang="en-US">
              <a:uFillTx/>
            </a:endParaRPr>
          </a:p>
        </p:txBody>
      </p:sp>
      <p:sp>
        <p:nvSpPr>
          <p:cNvPr id="3" name="Content Placeholder 2"/>
          <p:cNvSpPr>
            <a:spLocks noGrp="1"/>
          </p:cNvSpPr>
          <p:nvPr>
            <p:ph sz="half" idx="1"/>
          </p:nvPr>
        </p:nvSpPr>
        <p:spPr>
          <a:xfrm>
            <a:off x="685800" y="1676400"/>
            <a:ext cx="3810000" cy="4419600"/>
          </a:xfrm>
        </p:spPr>
        <p:txBody>
          <a:bodyPr/>
          <a:lstStyle>
            <a:lvl1pPr>
              <a:defRPr sz="2800">
                <a:uFillTx/>
              </a:defRPr>
            </a:lvl1pPr>
            <a:lvl2pPr>
              <a:defRPr sz="2400">
                <a:uFillTx/>
              </a:defRPr>
            </a:lvl2pPr>
            <a:lvl3pPr>
              <a:defRPr sz="2000">
                <a:uFillTx/>
              </a:defRPr>
            </a:lvl3pPr>
            <a:lvl4pPr>
              <a:defRPr sz="1800">
                <a:uFillTx/>
              </a:defRPr>
            </a:lvl4pPr>
            <a:lvl5pPr>
              <a:defRPr sz="1800">
                <a:uFillTx/>
              </a:defRPr>
            </a:lvl5pPr>
            <a:lvl6pPr>
              <a:defRPr sz="1800">
                <a:uFillTx/>
              </a:defRPr>
            </a:lvl6pPr>
            <a:lvl7pPr>
              <a:defRPr sz="1800">
                <a:uFillTx/>
              </a:defRPr>
            </a:lvl7pPr>
            <a:lvl8pPr>
              <a:defRPr sz="1800">
                <a:uFillTx/>
              </a:defRPr>
            </a:lvl8pPr>
            <a:lvl9pPr>
              <a:defRPr sz="1800">
                <a:uFillTx/>
              </a:defRPr>
            </a:lvl9p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4" name="Content Placeholder 3"/>
          <p:cNvSpPr>
            <a:spLocks noGrp="1"/>
          </p:cNvSpPr>
          <p:nvPr>
            <p:ph sz="half" idx="2"/>
          </p:nvPr>
        </p:nvSpPr>
        <p:spPr>
          <a:xfrm>
            <a:off x="4648200" y="1676400"/>
            <a:ext cx="3810000" cy="4419600"/>
          </a:xfrm>
        </p:spPr>
        <p:txBody>
          <a:bodyPr/>
          <a:lstStyle>
            <a:lvl1pPr>
              <a:defRPr sz="2800">
                <a:uFillTx/>
              </a:defRPr>
            </a:lvl1pPr>
            <a:lvl2pPr>
              <a:defRPr sz="2400">
                <a:uFillTx/>
              </a:defRPr>
            </a:lvl2pPr>
            <a:lvl3pPr>
              <a:defRPr sz="2000">
                <a:uFillTx/>
              </a:defRPr>
            </a:lvl3pPr>
            <a:lvl4pPr>
              <a:defRPr sz="1800">
                <a:uFillTx/>
              </a:defRPr>
            </a:lvl4pPr>
            <a:lvl5pPr>
              <a:defRPr sz="1800">
                <a:uFillTx/>
              </a:defRPr>
            </a:lvl5pPr>
            <a:lvl6pPr>
              <a:defRPr sz="1800">
                <a:uFillTx/>
              </a:defRPr>
            </a:lvl6pPr>
            <a:lvl7pPr>
              <a:defRPr sz="1800">
                <a:uFillTx/>
              </a:defRPr>
            </a:lvl7pPr>
            <a:lvl8pPr>
              <a:defRPr sz="1800">
                <a:uFillTx/>
              </a:defRPr>
            </a:lvl8pPr>
            <a:lvl9pPr>
              <a:defRPr sz="1800">
                <a:uFillTx/>
              </a:defRPr>
            </a:lvl9p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5" name="Rectangle 6"/>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6" name="Rectangle 7"/>
          <p:cNvSpPr>
            <a:spLocks noGrp="1" noChangeArrowheads="1"/>
          </p:cNvSpPr>
          <p:nvPr>
            <p:ph type="ftr" sz="quarter" idx="11"/>
          </p:nvPr>
        </p:nvSpPr>
        <p:spPr/>
        <p:txBody>
          <a:bodyPr/>
          <a:lstStyle>
            <a:lvl1pPr>
              <a:defRPr>
                <a:uFillTx/>
              </a:defRPr>
            </a:lvl1pPr>
          </a:lstStyle>
          <a:p>
            <a:pPr>
              <a:defRPr>
                <a:uFillTx/>
              </a:defRPr>
            </a:pPr>
            <a:r>
              <a:rPr lang="en-US" smtClean="0">
                <a:uFillTx/>
              </a:rPr>
              <a:t>CS 678 – Deep Learning</a:t>
            </a:r>
            <a:endParaRPr lang="en-US">
              <a:uFillTx/>
            </a:endParaRPr>
          </a:p>
        </p:txBody>
      </p:sp>
      <p:sp>
        <p:nvSpPr>
          <p:cNvPr id="7" name="Rectangle 8"/>
          <p:cNvSpPr>
            <a:spLocks noGrp="1" noChangeArrowheads="1"/>
          </p:cNvSpPr>
          <p:nvPr>
            <p:ph type="sldNum" sz="quarter" idx="12"/>
          </p:nvPr>
        </p:nvSpPr>
        <p:spPr/>
        <p:txBody>
          <a:bodyPr/>
          <a:lstStyle>
            <a:lvl1pPr>
              <a:defRPr>
                <a:uFillTx/>
              </a:defRPr>
            </a:lvl1pPr>
          </a:lstStyle>
          <a:p>
            <a:pPr>
              <a:defRPr>
                <a:uFillTx/>
              </a:defRPr>
            </a:pPr>
            <a:fld id="{2A276AB7-239B-D44D-9369-CA5FD90C86A2}" type="slidenum">
              <a:rPr lang="en-US">
                <a:uFillTx/>
              </a:rPr>
              <a:pPr>
                <a:defRPr>
                  <a:uFillTx/>
                </a:defRPr>
              </a:pPr>
              <a:t>‹#›</a:t>
            </a:fld>
            <a:endParaRPr lang="en-US">
              <a:uFillTx/>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uFillTx/>
              </a:defRPr>
            </a:lvl1pPr>
          </a:lstStyle>
          <a:p>
            <a:r>
              <a:rPr lang="en-US" smtClean="0">
                <a:uFillTx/>
              </a:rPr>
              <a:t>Click to edit Master title style</a:t>
            </a:r>
            <a:endParaRPr lang="en-US">
              <a:uFillTx/>
            </a:endParaRP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smtClean="0">
                <a:uFillTx/>
              </a:rPr>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uFillTx/>
              </a:defRPr>
            </a:lvl1pPr>
            <a:lvl2pPr>
              <a:defRPr sz="2000">
                <a:uFillTx/>
              </a:defRPr>
            </a:lvl2pPr>
            <a:lvl3pPr>
              <a:defRPr sz="1800">
                <a:uFillTx/>
              </a:defRPr>
            </a:lvl3pPr>
            <a:lvl4pPr>
              <a:defRPr sz="1600">
                <a:uFillTx/>
              </a:defRPr>
            </a:lvl4pPr>
            <a:lvl5pPr>
              <a:defRPr sz="1600">
                <a:uFillTx/>
              </a:defRPr>
            </a:lvl5pPr>
            <a:lvl6pPr>
              <a:defRPr sz="1600">
                <a:uFillTx/>
              </a:defRPr>
            </a:lvl6pPr>
            <a:lvl7pPr>
              <a:defRPr sz="1600">
                <a:uFillTx/>
              </a:defRPr>
            </a:lvl7pPr>
            <a:lvl8pPr>
              <a:defRPr sz="1600">
                <a:uFillTx/>
              </a:defRPr>
            </a:lvl8pPr>
            <a:lvl9pPr>
              <a:defRPr sz="1600">
                <a:uFillTx/>
              </a:defRPr>
            </a:lvl9p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smtClean="0">
                <a:uFillTx/>
              </a:rPr>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uFillTx/>
              </a:defRPr>
            </a:lvl1pPr>
            <a:lvl2pPr>
              <a:defRPr sz="2000">
                <a:uFillTx/>
              </a:defRPr>
            </a:lvl2pPr>
            <a:lvl3pPr>
              <a:defRPr sz="1800">
                <a:uFillTx/>
              </a:defRPr>
            </a:lvl3pPr>
            <a:lvl4pPr>
              <a:defRPr sz="1600">
                <a:uFillTx/>
              </a:defRPr>
            </a:lvl4pPr>
            <a:lvl5pPr>
              <a:defRPr sz="1600">
                <a:uFillTx/>
              </a:defRPr>
            </a:lvl5pPr>
            <a:lvl6pPr>
              <a:defRPr sz="1600">
                <a:uFillTx/>
              </a:defRPr>
            </a:lvl6pPr>
            <a:lvl7pPr>
              <a:defRPr sz="1600">
                <a:uFillTx/>
              </a:defRPr>
            </a:lvl7pPr>
            <a:lvl8pPr>
              <a:defRPr sz="1600">
                <a:uFillTx/>
              </a:defRPr>
            </a:lvl8pPr>
            <a:lvl9pPr>
              <a:defRPr sz="1600">
                <a:uFillTx/>
              </a:defRPr>
            </a:lvl9p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7" name="Rectangle 6"/>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8" name="Rectangle 7"/>
          <p:cNvSpPr>
            <a:spLocks noGrp="1" noChangeArrowheads="1"/>
          </p:cNvSpPr>
          <p:nvPr>
            <p:ph type="ftr" sz="quarter" idx="11"/>
          </p:nvPr>
        </p:nvSpPr>
        <p:spPr/>
        <p:txBody>
          <a:bodyPr/>
          <a:lstStyle>
            <a:lvl1pPr>
              <a:defRPr>
                <a:uFillTx/>
              </a:defRPr>
            </a:lvl1pPr>
          </a:lstStyle>
          <a:p>
            <a:pPr>
              <a:defRPr>
                <a:uFillTx/>
              </a:defRPr>
            </a:pPr>
            <a:r>
              <a:rPr lang="en-US" smtClean="0">
                <a:uFillTx/>
              </a:rPr>
              <a:t>CS 678 – Deep Learning</a:t>
            </a:r>
            <a:endParaRPr lang="en-US">
              <a:uFillTx/>
            </a:endParaRPr>
          </a:p>
        </p:txBody>
      </p:sp>
      <p:sp>
        <p:nvSpPr>
          <p:cNvPr id="9" name="Rectangle 8"/>
          <p:cNvSpPr>
            <a:spLocks noGrp="1" noChangeArrowheads="1"/>
          </p:cNvSpPr>
          <p:nvPr>
            <p:ph type="sldNum" sz="quarter" idx="12"/>
          </p:nvPr>
        </p:nvSpPr>
        <p:spPr/>
        <p:txBody>
          <a:bodyPr/>
          <a:lstStyle>
            <a:lvl1pPr>
              <a:defRPr>
                <a:uFillTx/>
              </a:defRPr>
            </a:lvl1pPr>
          </a:lstStyle>
          <a:p>
            <a:pPr>
              <a:defRPr>
                <a:uFillTx/>
              </a:defRPr>
            </a:pPr>
            <a:fld id="{6971D733-61E8-2041-AC43-B0507E98A236}" type="slidenum">
              <a:rPr lang="en-US">
                <a:uFillTx/>
              </a:rPr>
              <a:pPr>
                <a:defRPr>
                  <a:uFillTx/>
                </a:defRPr>
              </a:pPr>
              <a:t>‹#›</a:t>
            </a:fld>
            <a:endParaRPr lang="en-US">
              <a:uFillTx/>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uFillTx/>
              </a:rPr>
              <a:t>Click to edit Master title style</a:t>
            </a:r>
            <a:endParaRPr lang="en-US">
              <a:uFillTx/>
            </a:endParaRPr>
          </a:p>
        </p:txBody>
      </p:sp>
      <p:sp>
        <p:nvSpPr>
          <p:cNvPr id="3" name="Rectangle 6"/>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4" name="Rectangle 7"/>
          <p:cNvSpPr>
            <a:spLocks noGrp="1" noChangeArrowheads="1"/>
          </p:cNvSpPr>
          <p:nvPr>
            <p:ph type="ftr" sz="quarter" idx="11"/>
          </p:nvPr>
        </p:nvSpPr>
        <p:spPr/>
        <p:txBody>
          <a:bodyPr/>
          <a:lstStyle>
            <a:lvl1pPr>
              <a:defRPr>
                <a:uFillTx/>
              </a:defRPr>
            </a:lvl1pPr>
          </a:lstStyle>
          <a:p>
            <a:pPr>
              <a:defRPr>
                <a:uFillTx/>
              </a:defRPr>
            </a:pPr>
            <a:r>
              <a:rPr lang="en-US" smtClean="0">
                <a:uFillTx/>
              </a:rPr>
              <a:t>CS 678 – Deep Learning</a:t>
            </a:r>
            <a:endParaRPr lang="en-US">
              <a:uFillTx/>
            </a:endParaRPr>
          </a:p>
        </p:txBody>
      </p:sp>
      <p:sp>
        <p:nvSpPr>
          <p:cNvPr id="5" name="Rectangle 8"/>
          <p:cNvSpPr>
            <a:spLocks noGrp="1" noChangeArrowheads="1"/>
          </p:cNvSpPr>
          <p:nvPr>
            <p:ph type="sldNum" sz="quarter" idx="12"/>
          </p:nvPr>
        </p:nvSpPr>
        <p:spPr/>
        <p:txBody>
          <a:bodyPr/>
          <a:lstStyle>
            <a:lvl1pPr>
              <a:defRPr>
                <a:uFillTx/>
              </a:defRPr>
            </a:lvl1pPr>
          </a:lstStyle>
          <a:p>
            <a:pPr>
              <a:defRPr>
                <a:uFillTx/>
              </a:defRPr>
            </a:pPr>
            <a:fld id="{0C3C15FA-4196-3343-BEAE-015DB87B8BEE}" type="slidenum">
              <a:rPr lang="en-US">
                <a:uFillTx/>
              </a:rPr>
              <a:pPr>
                <a:defRPr>
                  <a:uFillTx/>
                </a:defRPr>
              </a:pPr>
              <a:t>‹#›</a:t>
            </a:fld>
            <a:endParaRPr lang="en-US">
              <a:uFillTx/>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3" name="Rectangle 7"/>
          <p:cNvSpPr>
            <a:spLocks noGrp="1" noChangeArrowheads="1"/>
          </p:cNvSpPr>
          <p:nvPr>
            <p:ph type="ftr" sz="quarter" idx="11"/>
          </p:nvPr>
        </p:nvSpPr>
        <p:spPr/>
        <p:txBody>
          <a:bodyPr/>
          <a:lstStyle>
            <a:lvl1pPr>
              <a:defRPr>
                <a:uFillTx/>
              </a:defRPr>
            </a:lvl1pPr>
          </a:lstStyle>
          <a:p>
            <a:pPr>
              <a:defRPr>
                <a:uFillTx/>
              </a:defRPr>
            </a:pPr>
            <a:r>
              <a:rPr lang="en-US" smtClean="0">
                <a:uFillTx/>
              </a:rPr>
              <a:t>CS 678 – Deep Learning</a:t>
            </a:r>
            <a:endParaRPr lang="en-US">
              <a:uFillTx/>
            </a:endParaRPr>
          </a:p>
        </p:txBody>
      </p:sp>
      <p:sp>
        <p:nvSpPr>
          <p:cNvPr id="4" name="Rectangle 8"/>
          <p:cNvSpPr>
            <a:spLocks noGrp="1" noChangeArrowheads="1"/>
          </p:cNvSpPr>
          <p:nvPr>
            <p:ph type="sldNum" sz="quarter" idx="12"/>
          </p:nvPr>
        </p:nvSpPr>
        <p:spPr/>
        <p:txBody>
          <a:bodyPr/>
          <a:lstStyle>
            <a:lvl1pPr>
              <a:defRPr>
                <a:uFillTx/>
              </a:defRPr>
            </a:lvl1pPr>
          </a:lstStyle>
          <a:p>
            <a:pPr>
              <a:defRPr>
                <a:uFillTx/>
              </a:defRPr>
            </a:pPr>
            <a:fld id="{E90D3189-7DF2-9A44-BC5F-662892817F5F}" type="slidenum">
              <a:rPr lang="en-US">
                <a:uFillTx/>
              </a:rPr>
              <a:pPr>
                <a:defRPr>
                  <a:uFillTx/>
                </a:defRPr>
              </a:pPr>
              <a:t>‹#›</a:t>
            </a:fld>
            <a:endParaRPr lang="en-US">
              <a:uFillTx/>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uFillTx/>
              </a:defRPr>
            </a:lvl1pPr>
          </a:lstStyle>
          <a:p>
            <a:r>
              <a:rPr lang="en-US" smtClean="0">
                <a:uFillTx/>
              </a:rPr>
              <a:t>Click to edit Master title style</a:t>
            </a:r>
            <a:endParaRPr lang="en-US">
              <a:uFillTx/>
            </a:endParaRPr>
          </a:p>
        </p:txBody>
      </p:sp>
      <p:sp>
        <p:nvSpPr>
          <p:cNvPr id="3" name="Content Placeholder 2"/>
          <p:cNvSpPr>
            <a:spLocks noGrp="1"/>
          </p:cNvSpPr>
          <p:nvPr>
            <p:ph idx="1"/>
          </p:nvPr>
        </p:nvSpPr>
        <p:spPr>
          <a:xfrm>
            <a:off x="3575050" y="273050"/>
            <a:ext cx="5111750" cy="5853113"/>
          </a:xfrm>
        </p:spPr>
        <p:txBody>
          <a:bodyPr/>
          <a:lstStyle>
            <a:lvl1pPr>
              <a:defRPr sz="3200">
                <a:uFillTx/>
              </a:defRPr>
            </a:lvl1pPr>
            <a:lvl2pPr>
              <a:defRPr sz="2800">
                <a:uFillTx/>
              </a:defRPr>
            </a:lvl2pPr>
            <a:lvl3pPr>
              <a:defRPr sz="2400">
                <a:uFillTx/>
              </a:defRPr>
            </a:lvl3pPr>
            <a:lvl4pPr>
              <a:defRPr sz="2000">
                <a:uFillTx/>
              </a:defRPr>
            </a:lvl4pPr>
            <a:lvl5pPr>
              <a:defRPr sz="2000">
                <a:uFillTx/>
              </a:defRPr>
            </a:lvl5pPr>
            <a:lvl6pPr>
              <a:defRPr sz="2000">
                <a:uFillTx/>
              </a:defRPr>
            </a:lvl6pPr>
            <a:lvl7pPr>
              <a:defRPr sz="2000">
                <a:uFillTx/>
              </a:defRPr>
            </a:lvl7pPr>
            <a:lvl8pPr>
              <a:defRPr sz="2000">
                <a:uFillTx/>
              </a:defRPr>
            </a:lvl8pPr>
            <a:lvl9pPr>
              <a:defRPr sz="2000">
                <a:uFillTx/>
              </a:defRPr>
            </a:lvl9p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uFillTx/>
              </a:defRPr>
            </a:lvl1pPr>
            <a:lvl2pPr marL="457200" indent="0">
              <a:buNone/>
              <a:defRPr sz="1200">
                <a:uFillTx/>
              </a:defRPr>
            </a:lvl2pPr>
            <a:lvl3pPr marL="914400" indent="0">
              <a:buNone/>
              <a:defRPr sz="1000">
                <a:uFillTx/>
              </a:defRPr>
            </a:lvl3pPr>
            <a:lvl4pPr marL="1371600" indent="0">
              <a:buNone/>
              <a:defRPr sz="900">
                <a:uFillTx/>
              </a:defRPr>
            </a:lvl4pPr>
            <a:lvl5pPr marL="1828800" indent="0">
              <a:buNone/>
              <a:defRPr sz="900">
                <a:uFillTx/>
              </a:defRPr>
            </a:lvl5pPr>
            <a:lvl6pPr marL="2286000" indent="0">
              <a:buNone/>
              <a:defRPr sz="900">
                <a:uFillTx/>
              </a:defRPr>
            </a:lvl6pPr>
            <a:lvl7pPr marL="2743200" indent="0">
              <a:buNone/>
              <a:defRPr sz="900">
                <a:uFillTx/>
              </a:defRPr>
            </a:lvl7pPr>
            <a:lvl8pPr marL="3200400" indent="0">
              <a:buNone/>
              <a:defRPr sz="900">
                <a:uFillTx/>
              </a:defRPr>
            </a:lvl8pPr>
            <a:lvl9pPr marL="3657600" indent="0">
              <a:buNone/>
              <a:defRPr sz="900">
                <a:uFillTx/>
              </a:defRPr>
            </a:lvl9pPr>
          </a:lstStyle>
          <a:p>
            <a:pPr lvl="0"/>
            <a:r>
              <a:rPr lang="en-US" smtClean="0">
                <a:uFillTx/>
              </a:rPr>
              <a:t>Click to edit Master text styles</a:t>
            </a:r>
          </a:p>
        </p:txBody>
      </p:sp>
      <p:sp>
        <p:nvSpPr>
          <p:cNvPr id="5" name="Rectangle 6"/>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6" name="Rectangle 7"/>
          <p:cNvSpPr>
            <a:spLocks noGrp="1" noChangeArrowheads="1"/>
          </p:cNvSpPr>
          <p:nvPr>
            <p:ph type="ftr" sz="quarter" idx="11"/>
          </p:nvPr>
        </p:nvSpPr>
        <p:spPr/>
        <p:txBody>
          <a:bodyPr/>
          <a:lstStyle>
            <a:lvl1pPr>
              <a:defRPr>
                <a:uFillTx/>
              </a:defRPr>
            </a:lvl1pPr>
          </a:lstStyle>
          <a:p>
            <a:pPr>
              <a:defRPr>
                <a:uFillTx/>
              </a:defRPr>
            </a:pPr>
            <a:r>
              <a:rPr lang="en-US" smtClean="0">
                <a:uFillTx/>
              </a:rPr>
              <a:t>CS 678 – Deep Learning</a:t>
            </a:r>
            <a:endParaRPr lang="en-US">
              <a:uFillTx/>
            </a:endParaRPr>
          </a:p>
        </p:txBody>
      </p:sp>
      <p:sp>
        <p:nvSpPr>
          <p:cNvPr id="7" name="Rectangle 8"/>
          <p:cNvSpPr>
            <a:spLocks noGrp="1" noChangeArrowheads="1"/>
          </p:cNvSpPr>
          <p:nvPr>
            <p:ph type="sldNum" sz="quarter" idx="12"/>
          </p:nvPr>
        </p:nvSpPr>
        <p:spPr/>
        <p:txBody>
          <a:bodyPr/>
          <a:lstStyle>
            <a:lvl1pPr>
              <a:defRPr>
                <a:uFillTx/>
              </a:defRPr>
            </a:lvl1pPr>
          </a:lstStyle>
          <a:p>
            <a:pPr>
              <a:defRPr>
                <a:uFillTx/>
              </a:defRPr>
            </a:pPr>
            <a:fld id="{7C27A754-7439-7649-8A69-1F219AFD26D5}" type="slidenum">
              <a:rPr lang="en-US">
                <a:uFillTx/>
              </a:rPr>
              <a:pPr>
                <a:defRPr>
                  <a:uFillTx/>
                </a:defRPr>
              </a:pPr>
              <a:t>‹#›</a:t>
            </a:fld>
            <a:endParaRPr lang="en-US">
              <a:uFillTx/>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uFillTx/>
              </a:defRPr>
            </a:lvl1pPr>
          </a:lstStyle>
          <a:p>
            <a:r>
              <a:rPr lang="en-US" smtClean="0">
                <a:uFillTx/>
              </a:rPr>
              <a:t>Click to edit Master title style</a:t>
            </a:r>
            <a:endParaRPr lang="en-US">
              <a:uFillTx/>
            </a:endParaRP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uFillTx/>
              </a:defRPr>
            </a:lvl1pPr>
            <a:lvl2pPr marL="457200" indent="0">
              <a:buNone/>
              <a:defRPr sz="2800">
                <a:uFillTx/>
              </a:defRPr>
            </a:lvl2pPr>
            <a:lvl3pPr marL="914400" indent="0">
              <a:buNone/>
              <a:defRPr sz="2400">
                <a:uFillTx/>
              </a:defRPr>
            </a:lvl3pPr>
            <a:lvl4pPr marL="1371600" indent="0">
              <a:buNone/>
              <a:defRPr sz="2000">
                <a:uFillTx/>
              </a:defRPr>
            </a:lvl4pPr>
            <a:lvl5pPr marL="1828800" indent="0">
              <a:buNone/>
              <a:defRPr sz="2000">
                <a:uFillTx/>
              </a:defRPr>
            </a:lvl5pPr>
            <a:lvl6pPr marL="2286000" indent="0">
              <a:buNone/>
              <a:defRPr sz="2000">
                <a:uFillTx/>
              </a:defRPr>
            </a:lvl6pPr>
            <a:lvl7pPr marL="2743200" indent="0">
              <a:buNone/>
              <a:defRPr sz="2000">
                <a:uFillTx/>
              </a:defRPr>
            </a:lvl7pPr>
            <a:lvl8pPr marL="3200400" indent="0">
              <a:buNone/>
              <a:defRPr sz="2000">
                <a:uFillTx/>
              </a:defRPr>
            </a:lvl8pPr>
            <a:lvl9pPr marL="3657600" indent="0">
              <a:buNone/>
              <a:defRPr sz="2000">
                <a:uFillTx/>
              </a:defRPr>
            </a:lvl9pPr>
          </a:lstStyle>
          <a:p>
            <a:pPr lvl="0"/>
            <a:endParaRPr lang="en-US" noProof="0" smtClean="0">
              <a:uFillTx/>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uFillTx/>
              </a:defRPr>
            </a:lvl1pPr>
            <a:lvl2pPr marL="457200" indent="0">
              <a:buNone/>
              <a:defRPr sz="1200">
                <a:uFillTx/>
              </a:defRPr>
            </a:lvl2pPr>
            <a:lvl3pPr marL="914400" indent="0">
              <a:buNone/>
              <a:defRPr sz="1000">
                <a:uFillTx/>
              </a:defRPr>
            </a:lvl3pPr>
            <a:lvl4pPr marL="1371600" indent="0">
              <a:buNone/>
              <a:defRPr sz="900">
                <a:uFillTx/>
              </a:defRPr>
            </a:lvl4pPr>
            <a:lvl5pPr marL="1828800" indent="0">
              <a:buNone/>
              <a:defRPr sz="900">
                <a:uFillTx/>
              </a:defRPr>
            </a:lvl5pPr>
            <a:lvl6pPr marL="2286000" indent="0">
              <a:buNone/>
              <a:defRPr sz="900">
                <a:uFillTx/>
              </a:defRPr>
            </a:lvl6pPr>
            <a:lvl7pPr marL="2743200" indent="0">
              <a:buNone/>
              <a:defRPr sz="900">
                <a:uFillTx/>
              </a:defRPr>
            </a:lvl7pPr>
            <a:lvl8pPr marL="3200400" indent="0">
              <a:buNone/>
              <a:defRPr sz="900">
                <a:uFillTx/>
              </a:defRPr>
            </a:lvl8pPr>
            <a:lvl9pPr marL="3657600" indent="0">
              <a:buNone/>
              <a:defRPr sz="900">
                <a:uFillTx/>
              </a:defRPr>
            </a:lvl9pPr>
          </a:lstStyle>
          <a:p>
            <a:pPr lvl="0"/>
            <a:r>
              <a:rPr lang="en-US" smtClean="0">
                <a:uFillTx/>
              </a:rPr>
              <a:t>Click to edit Master text styles</a:t>
            </a:r>
          </a:p>
        </p:txBody>
      </p:sp>
      <p:sp>
        <p:nvSpPr>
          <p:cNvPr id="5" name="Rectangle 6"/>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6" name="Rectangle 7"/>
          <p:cNvSpPr>
            <a:spLocks noGrp="1" noChangeArrowheads="1"/>
          </p:cNvSpPr>
          <p:nvPr>
            <p:ph type="ftr" sz="quarter" idx="11"/>
          </p:nvPr>
        </p:nvSpPr>
        <p:spPr/>
        <p:txBody>
          <a:bodyPr/>
          <a:lstStyle>
            <a:lvl1pPr>
              <a:defRPr>
                <a:uFillTx/>
              </a:defRPr>
            </a:lvl1pPr>
          </a:lstStyle>
          <a:p>
            <a:pPr>
              <a:defRPr>
                <a:uFillTx/>
              </a:defRPr>
            </a:pPr>
            <a:r>
              <a:rPr lang="en-US" smtClean="0">
                <a:uFillTx/>
              </a:rPr>
              <a:t>CS 678 – Deep Learning</a:t>
            </a:r>
            <a:endParaRPr lang="en-US">
              <a:uFillTx/>
            </a:endParaRPr>
          </a:p>
        </p:txBody>
      </p:sp>
      <p:sp>
        <p:nvSpPr>
          <p:cNvPr id="7" name="Rectangle 8"/>
          <p:cNvSpPr>
            <a:spLocks noGrp="1" noChangeArrowheads="1"/>
          </p:cNvSpPr>
          <p:nvPr>
            <p:ph type="sldNum" sz="quarter" idx="12"/>
          </p:nvPr>
        </p:nvSpPr>
        <p:spPr/>
        <p:txBody>
          <a:bodyPr/>
          <a:lstStyle>
            <a:lvl1pPr>
              <a:defRPr>
                <a:uFillTx/>
              </a:defRPr>
            </a:lvl1pPr>
          </a:lstStyle>
          <a:p>
            <a:pPr>
              <a:defRPr>
                <a:uFillTx/>
              </a:defRPr>
            </a:pPr>
            <a:fld id="{6E99C5E7-2125-A14A-BBDD-B5333DF69143}" type="slidenum">
              <a:rPr lang="en-US">
                <a:uFillTx/>
              </a:rPr>
              <a:pPr>
                <a:defRPr>
                  <a:uFillTx/>
                </a:defRPr>
              </a:pPr>
              <a:t>‹#›</a:t>
            </a:fld>
            <a:endParaRPr lang="en-US">
              <a:uFillTx/>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p:nvPr/>
        </p:nvGrpSpPr>
        <p:grpSpPr>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shade val="46275"/>
                  </a:schemeClr>
                </a:gs>
                <a:gs pos="100000">
                  <a:schemeClr val="accent2"/>
                </a:gs>
              </a:gsLst>
              <a:lin ang="0" scaled="1"/>
            </a:gradFill>
            <a:ln w="9525" cap="rnd">
              <a:noFill/>
              <a:round/>
            </a:ln>
            <a:effectLst/>
          </p:spPr>
          <p:txBody>
            <a:bodyPr>
              <a:prstTxWarp prst="textNoShape">
                <a:avLst/>
              </a:prstTxWarp>
            </a:bodyPr>
            <a:lstStyle/>
            <a:p>
              <a:pPr>
                <a:defRPr>
                  <a:uFillTx/>
                </a:defRPr>
              </a:pPr>
              <a:endParaRPr lang="en-US">
                <a:uFillTx/>
              </a:endParaRPr>
            </a:p>
          </p:txBody>
        </p:sp>
        <p:sp>
          <p:nvSpPr>
            <p:cNvPr id="6148"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prstTxWarp prst="textNoShape">
                <a:avLst/>
              </a:prstTxWarp>
            </a:bodyPr>
            <a:lstStyle/>
            <a:p>
              <a:pPr>
                <a:defRPr>
                  <a:uFillTx/>
                </a:defRPr>
              </a:pPr>
              <a:endParaRPr lang="en-US">
                <a:uFillTx/>
              </a:endParaRPr>
            </a:p>
          </p:txBody>
        </p:sp>
      </p:grpSp>
      <p:sp>
        <p:nvSpPr>
          <p:cNvPr id="6149" name="Rectangle 5"/>
          <p:cNvSpPr>
            <a:spLocks noGrp="1" noChangeArrowheads="1"/>
          </p:cNvSpPr>
          <p:nvPr>
            <p:ph type="title"/>
          </p:nvPr>
        </p:nvSpPr>
        <p:spPr bwMode="auto">
          <a:xfrm>
            <a:off x="609600" y="228600"/>
            <a:ext cx="7772400" cy="838200"/>
          </a:xfrm>
          <a:prstGeom prst="rect">
            <a:avLst/>
          </a:prstGeom>
          <a:noFill/>
          <a:ln w="9525">
            <a:noFill/>
            <a:miter lim="800000"/>
          </a:ln>
          <a:effectLst/>
        </p:spPr>
        <p:txBody>
          <a:bodyPr vert="horz" wrap="square" lIns="92075" tIns="46038" rIns="92075" bIns="46038" numCol="1" anchor="ctr" anchorCtr="0" compatLnSpc="1">
            <a:prstTxWarp prst="textNoShape">
              <a:avLst/>
            </a:prstTxWarp>
          </a:bodyPr>
          <a:lstStyle/>
          <a:p>
            <a:pPr lvl="0"/>
            <a:r>
              <a:rPr lang="en-US">
                <a:uFillTx/>
              </a:rPr>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2075" tIns="46038" rIns="92075" bIns="46038" numCol="1" anchor="ctr" anchorCtr="0" compatLnSpc="1">
            <a:prstTxWarp prst="textNoShape">
              <a:avLst/>
            </a:prstTxWarp>
          </a:bodyPr>
          <a:lstStyle>
            <a:lvl1pPr>
              <a:defRPr sz="1200">
                <a:uFillTx/>
              </a:defRPr>
            </a:lvl1pPr>
          </a:lstStyle>
          <a:p>
            <a:pPr>
              <a:defRPr>
                <a:uFillTx/>
              </a:defRPr>
            </a:pPr>
            <a:endParaRPr lang="en-US">
              <a:uFillTx/>
            </a:endParaRPr>
          </a:p>
        </p:txBody>
      </p:sp>
      <p:sp>
        <p:nvSpPr>
          <p:cNvPr id="6151" name="Rectangle 7"/>
          <p:cNvSpPr>
            <a:spLocks noGrp="1" noChangeArrowheads="1"/>
          </p:cNvSpPr>
          <p:nvPr>
            <p:ph type="ftr" sz="quarter" idx="3"/>
          </p:nvPr>
        </p:nvSpPr>
        <p:spPr bwMode="auto">
          <a:xfrm>
            <a:off x="2895600" y="6248400"/>
            <a:ext cx="3429000" cy="457200"/>
          </a:xfrm>
          <a:prstGeom prst="rect">
            <a:avLst/>
          </a:prstGeom>
          <a:noFill/>
          <a:ln w="9525">
            <a:noFill/>
            <a:miter lim="800000"/>
          </a:ln>
          <a:effectLst/>
        </p:spPr>
        <p:txBody>
          <a:bodyPr vert="horz" wrap="square" lIns="92075" tIns="46038" rIns="92075" bIns="46038" numCol="1" anchor="ctr" anchorCtr="0" compatLnSpc="1">
            <a:prstTxWarp prst="textNoShape">
              <a:avLst/>
            </a:prstTxWarp>
          </a:bodyPr>
          <a:lstStyle>
            <a:lvl1pPr algn="ctr">
              <a:defRPr sz="1200">
                <a:uFillTx/>
              </a:defRPr>
            </a:lvl1pPr>
          </a:lstStyle>
          <a:p>
            <a:pPr>
              <a:defRPr>
                <a:uFillTx/>
              </a:defRPr>
            </a:pPr>
            <a:r>
              <a:rPr lang="en-US" smtClean="0">
                <a:uFillTx/>
              </a:rPr>
              <a:t>CS 678 – Deep Learning</a:t>
            </a:r>
            <a:endParaRPr lang="en-US">
              <a:uFillTx/>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2075" tIns="46038" rIns="92075" bIns="46038" numCol="1" anchor="ctr" anchorCtr="0" compatLnSpc="1">
            <a:prstTxWarp prst="textNoShape">
              <a:avLst/>
            </a:prstTxWarp>
          </a:bodyPr>
          <a:lstStyle>
            <a:lvl1pPr algn="r">
              <a:defRPr sz="1200">
                <a:uFillTx/>
              </a:defRPr>
            </a:lvl1pPr>
          </a:lstStyle>
          <a:p>
            <a:pPr>
              <a:defRPr>
                <a:uFillTx/>
              </a:defRPr>
            </a:pPr>
            <a:fld id="{9378BBB9-08A5-AA49-9083-5D3A37579694}" type="slidenum">
              <a:rPr lang="en-US">
                <a:uFillTx/>
              </a:rPr>
              <a:pPr>
                <a:defRPr>
                  <a:uFillTx/>
                </a:defRPr>
              </a:pPr>
              <a:t>‹#›</a:t>
            </a:fld>
            <a:endParaRPr lang="en-US">
              <a:uFillTx/>
            </a:endParaRPr>
          </a:p>
        </p:txBody>
      </p:sp>
      <p:sp>
        <p:nvSpPr>
          <p:cNvPr id="1031" name="Rectangle 9"/>
          <p:cNvSpPr>
            <a:spLocks noGrp="1" noChangeArrowheads="1"/>
          </p:cNvSpPr>
          <p:nvPr>
            <p:ph type="body" idx="1"/>
          </p:nvPr>
        </p:nvSpPr>
        <p:spPr bwMode="auto">
          <a:xfrm>
            <a:off x="685800" y="1295400"/>
            <a:ext cx="7772400" cy="48006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ctr" rtl="0" eaLnBrk="0" fontAlgn="base" hangingPunct="0">
        <a:spcBef>
          <a:spcPct val="0"/>
        </a:spcBef>
        <a:spcAft>
          <a:spcPct val="0"/>
        </a:spcAft>
        <a:defRPr sz="3200">
          <a:solidFill>
            <a:schemeClr val="tx2"/>
          </a:solidFill>
          <a:effectLst>
            <a:outerShdw blurRad="38100" dist="38100" dir="2700000" algn="tl">
              <a:srgbClr val="000000"/>
            </a:outerShdw>
          </a:effectLst>
          <a:uFillTx/>
          <a:latin typeface="+mj-lt"/>
          <a:ea typeface="ＭＳ Ｐゴシック" charset="-128"/>
          <a:cs typeface="ＭＳ Ｐゴシック" charset="-128"/>
        </a:defRPr>
      </a:lvl1pPr>
      <a:lvl2pPr algn="ctr" rtl="0" eaLnBrk="0" fontAlgn="base" hangingPunct="0">
        <a:spcBef>
          <a:spcPct val="0"/>
        </a:spcBef>
        <a:spcAft>
          <a:spcPct val="0"/>
        </a:spcAft>
        <a:defRPr sz="3200">
          <a:solidFill>
            <a:schemeClr val="tx2"/>
          </a:solidFill>
          <a:effectLst>
            <a:outerShdw blurRad="38100" dist="38100" dir="2700000" algn="tl">
              <a:srgbClr val="000000"/>
            </a:outerShdw>
          </a:effectLst>
          <a:uFillTx/>
          <a:latin typeface="Arial" charset="0"/>
          <a:ea typeface="ＭＳ Ｐゴシック" charset="-128"/>
          <a:cs typeface="ＭＳ Ｐゴシック" charset="-128"/>
        </a:defRPr>
      </a:lvl2pPr>
      <a:lvl3pPr algn="ctr" rtl="0" eaLnBrk="0" fontAlgn="base" hangingPunct="0">
        <a:spcBef>
          <a:spcPct val="0"/>
        </a:spcBef>
        <a:spcAft>
          <a:spcPct val="0"/>
        </a:spcAft>
        <a:defRPr sz="3200">
          <a:solidFill>
            <a:schemeClr val="tx2"/>
          </a:solidFill>
          <a:effectLst>
            <a:outerShdw blurRad="38100" dist="38100" dir="2700000" algn="tl">
              <a:srgbClr val="000000"/>
            </a:outerShdw>
          </a:effectLst>
          <a:uFillTx/>
          <a:latin typeface="Arial" charset="0"/>
          <a:ea typeface="ＭＳ Ｐゴシック" charset="-128"/>
          <a:cs typeface="ＭＳ Ｐゴシック" charset="-128"/>
        </a:defRPr>
      </a:lvl3pPr>
      <a:lvl4pPr algn="ctr" rtl="0" eaLnBrk="0" fontAlgn="base" hangingPunct="0">
        <a:spcBef>
          <a:spcPct val="0"/>
        </a:spcBef>
        <a:spcAft>
          <a:spcPct val="0"/>
        </a:spcAft>
        <a:defRPr sz="3200">
          <a:solidFill>
            <a:schemeClr val="tx2"/>
          </a:solidFill>
          <a:effectLst>
            <a:outerShdw blurRad="38100" dist="38100" dir="2700000" algn="tl">
              <a:srgbClr val="000000"/>
            </a:outerShdw>
          </a:effectLst>
          <a:uFillTx/>
          <a:latin typeface="Arial" charset="0"/>
          <a:ea typeface="ＭＳ Ｐゴシック" charset="-128"/>
          <a:cs typeface="ＭＳ Ｐゴシック" charset="-128"/>
        </a:defRPr>
      </a:lvl4pPr>
      <a:lvl5pPr algn="ctr" rtl="0" eaLnBrk="0" fontAlgn="base" hangingPunct="0">
        <a:spcBef>
          <a:spcPct val="0"/>
        </a:spcBef>
        <a:spcAft>
          <a:spcPct val="0"/>
        </a:spcAft>
        <a:defRPr sz="3200">
          <a:solidFill>
            <a:schemeClr val="tx2"/>
          </a:solidFill>
          <a:effectLst>
            <a:outerShdw blurRad="38100" dist="38100" dir="2700000" algn="tl">
              <a:srgbClr val="000000"/>
            </a:outerShdw>
          </a:effectLst>
          <a:uFillTx/>
          <a:latin typeface="Arial" charset="0"/>
          <a:ea typeface="ＭＳ Ｐゴシック" charset="-128"/>
          <a:cs typeface="ＭＳ Ｐゴシック" charset="-128"/>
        </a:defRPr>
      </a:lvl5pPr>
      <a:lvl6pPr marL="457200" algn="ctr" rtl="0" fontAlgn="base">
        <a:spcBef>
          <a:spcPct val="0"/>
        </a:spcBef>
        <a:spcAft>
          <a:spcPct val="0"/>
        </a:spcAft>
        <a:defRPr sz="3200">
          <a:solidFill>
            <a:schemeClr val="tx2"/>
          </a:solidFill>
          <a:effectLst>
            <a:outerShdw blurRad="38100" dist="38100" dir="2700000" algn="tl">
              <a:srgbClr val="000000"/>
            </a:outerShdw>
          </a:effectLst>
          <a:uFillTx/>
          <a:latin typeface="Arial" charset="0"/>
        </a:defRPr>
      </a:lvl6pPr>
      <a:lvl7pPr marL="914400" algn="ctr" rtl="0" fontAlgn="base">
        <a:spcBef>
          <a:spcPct val="0"/>
        </a:spcBef>
        <a:spcAft>
          <a:spcPct val="0"/>
        </a:spcAft>
        <a:defRPr sz="3200">
          <a:solidFill>
            <a:schemeClr val="tx2"/>
          </a:solidFill>
          <a:effectLst>
            <a:outerShdw blurRad="38100" dist="38100" dir="2700000" algn="tl">
              <a:srgbClr val="000000"/>
            </a:outerShdw>
          </a:effectLst>
          <a:uFillTx/>
          <a:latin typeface="Arial" charset="0"/>
        </a:defRPr>
      </a:lvl7pPr>
      <a:lvl8pPr marL="1371600" algn="ctr" rtl="0" fontAlgn="base">
        <a:spcBef>
          <a:spcPct val="0"/>
        </a:spcBef>
        <a:spcAft>
          <a:spcPct val="0"/>
        </a:spcAft>
        <a:defRPr sz="3200">
          <a:solidFill>
            <a:schemeClr val="tx2"/>
          </a:solidFill>
          <a:effectLst>
            <a:outerShdw blurRad="38100" dist="38100" dir="2700000" algn="tl">
              <a:srgbClr val="000000"/>
            </a:outerShdw>
          </a:effectLst>
          <a:uFillTx/>
          <a:latin typeface="Arial" charset="0"/>
        </a:defRPr>
      </a:lvl8pPr>
      <a:lvl9pPr marL="1828800" algn="ctr" rtl="0" fontAlgn="base">
        <a:spcBef>
          <a:spcPct val="0"/>
        </a:spcBef>
        <a:spcAft>
          <a:spcPct val="0"/>
        </a:spcAft>
        <a:defRPr sz="3200">
          <a:solidFill>
            <a:schemeClr val="tx2"/>
          </a:solidFill>
          <a:effectLst>
            <a:outerShdw blurRad="38100" dist="38100" dir="2700000" algn="tl">
              <a:srgbClr val="000000"/>
            </a:outerShdw>
          </a:effectLst>
          <a:uFillTx/>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2"/>
        <a:buChar char="l"/>
        <a:defRPr sz="2400">
          <a:solidFill>
            <a:schemeClr val="tx1"/>
          </a:solidFill>
          <a:uFillTx/>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000">
          <a:solidFill>
            <a:schemeClr val="tx1"/>
          </a:solidFill>
          <a:uFillTx/>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2"/>
        <a:buChar char="l"/>
        <a:defRPr>
          <a:solidFill>
            <a:schemeClr val="tx1"/>
          </a:solidFill>
          <a:uFillTx/>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a:solidFill>
            <a:schemeClr val="tx1"/>
          </a:solidFill>
          <a:uFillTx/>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a:solidFill>
            <a:schemeClr val="tx1"/>
          </a:solidFill>
          <a:uFillTx/>
          <a:latin typeface="+mn-lt"/>
          <a:ea typeface="ＭＳ Ｐゴシック" charset="-128"/>
        </a:defRPr>
      </a:lvl5pPr>
      <a:lvl6pPr marL="2514600" indent="-228600" algn="l" rtl="0" fontAlgn="base">
        <a:spcBef>
          <a:spcPct val="20000"/>
        </a:spcBef>
        <a:spcAft>
          <a:spcPct val="0"/>
        </a:spcAft>
        <a:buClr>
          <a:schemeClr val="accent1"/>
        </a:buClr>
        <a:buChar char="•"/>
        <a:defRPr>
          <a:solidFill>
            <a:schemeClr val="tx1"/>
          </a:solidFill>
          <a:uFillTx/>
          <a:latin typeface="+mn-lt"/>
          <a:ea typeface="ＭＳ Ｐゴシック" charset="-128"/>
        </a:defRPr>
      </a:lvl6pPr>
      <a:lvl7pPr marL="2971800" indent="-228600" algn="l" rtl="0" fontAlgn="base">
        <a:spcBef>
          <a:spcPct val="20000"/>
        </a:spcBef>
        <a:spcAft>
          <a:spcPct val="0"/>
        </a:spcAft>
        <a:buClr>
          <a:schemeClr val="accent1"/>
        </a:buClr>
        <a:buChar char="•"/>
        <a:defRPr>
          <a:solidFill>
            <a:schemeClr val="tx1"/>
          </a:solidFill>
          <a:uFillTx/>
          <a:latin typeface="+mn-lt"/>
          <a:ea typeface="ＭＳ Ｐゴシック" charset="-128"/>
        </a:defRPr>
      </a:lvl7pPr>
      <a:lvl8pPr marL="3429000" indent="-228600" algn="l" rtl="0" fontAlgn="base">
        <a:spcBef>
          <a:spcPct val="20000"/>
        </a:spcBef>
        <a:spcAft>
          <a:spcPct val="0"/>
        </a:spcAft>
        <a:buClr>
          <a:schemeClr val="accent1"/>
        </a:buClr>
        <a:buChar char="•"/>
        <a:defRPr>
          <a:solidFill>
            <a:schemeClr val="tx1"/>
          </a:solidFill>
          <a:uFillTx/>
          <a:latin typeface="+mn-lt"/>
          <a:ea typeface="ＭＳ Ｐゴシック" charset="-128"/>
        </a:defRPr>
      </a:lvl8pPr>
      <a:lvl9pPr marL="3886200" indent="-228600" algn="l" rtl="0" fontAlgn="base">
        <a:spcBef>
          <a:spcPct val="20000"/>
        </a:spcBef>
        <a:spcAft>
          <a:spcPct val="0"/>
        </a:spcAft>
        <a:buClr>
          <a:schemeClr val="accent1"/>
        </a:buClr>
        <a:buChar char="•"/>
        <a:defRPr>
          <a:solidFill>
            <a:schemeClr val="tx1"/>
          </a:solidFill>
          <a:uFillTx/>
          <a:latin typeface="+mn-lt"/>
          <a:ea typeface="ＭＳ Ｐゴシック" charset="-128"/>
        </a:defRPr>
      </a:lvl9pPr>
    </p:bodyStyle>
    <p:otherStyle>
      <a:defPPr>
        <a:defRPr lang="en-US">
          <a:uFillTx/>
        </a:defRPr>
      </a:defPPr>
      <a:lvl1pPr marL="0" algn="l" defTabSz="457200" rtl="0" eaLnBrk="1" latinLnBrk="0" hangingPunct="1">
        <a:defRPr sz="1800" kern="1200">
          <a:solidFill>
            <a:schemeClr val="tx1"/>
          </a:solidFill>
          <a:uFillTx/>
          <a:latin typeface="+mn-lt"/>
          <a:ea typeface="+mn-ea"/>
          <a:cs typeface="+mn-cs"/>
        </a:defRPr>
      </a:lvl1pPr>
      <a:lvl2pPr marL="457200" algn="l" defTabSz="457200" rtl="0" eaLnBrk="1" latinLnBrk="0" hangingPunct="1">
        <a:defRPr sz="1800" kern="1200">
          <a:solidFill>
            <a:schemeClr val="tx1"/>
          </a:solidFill>
          <a:uFillTx/>
          <a:latin typeface="+mn-lt"/>
          <a:ea typeface="+mn-ea"/>
          <a:cs typeface="+mn-cs"/>
        </a:defRPr>
      </a:lvl2pPr>
      <a:lvl3pPr marL="914400" algn="l" defTabSz="457200" rtl="0" eaLnBrk="1" latinLnBrk="0" hangingPunct="1">
        <a:defRPr sz="1800" kern="1200">
          <a:solidFill>
            <a:schemeClr val="tx1"/>
          </a:solidFill>
          <a:uFillTx/>
          <a:latin typeface="+mn-lt"/>
          <a:ea typeface="+mn-ea"/>
          <a:cs typeface="+mn-cs"/>
        </a:defRPr>
      </a:lvl3pPr>
      <a:lvl4pPr marL="1371600" algn="l" defTabSz="457200" rtl="0" eaLnBrk="1" latinLnBrk="0" hangingPunct="1">
        <a:defRPr sz="1800" kern="1200">
          <a:solidFill>
            <a:schemeClr val="tx1"/>
          </a:solidFill>
          <a:uFillTx/>
          <a:latin typeface="+mn-lt"/>
          <a:ea typeface="+mn-ea"/>
          <a:cs typeface="+mn-cs"/>
        </a:defRPr>
      </a:lvl4pPr>
      <a:lvl5pPr marL="1828800" algn="l" defTabSz="457200" rtl="0" eaLnBrk="1" latinLnBrk="0" hangingPunct="1">
        <a:defRPr sz="1800" kern="1200">
          <a:solidFill>
            <a:schemeClr val="tx1"/>
          </a:solidFill>
          <a:uFillTx/>
          <a:latin typeface="+mn-lt"/>
          <a:ea typeface="+mn-ea"/>
          <a:cs typeface="+mn-cs"/>
        </a:defRPr>
      </a:lvl5pPr>
      <a:lvl6pPr marL="2286000" algn="l" defTabSz="457200" rtl="0" eaLnBrk="1" latinLnBrk="0" hangingPunct="1">
        <a:defRPr sz="1800" kern="1200">
          <a:solidFill>
            <a:schemeClr val="tx1"/>
          </a:solidFill>
          <a:uFillTx/>
          <a:latin typeface="+mn-lt"/>
          <a:ea typeface="+mn-ea"/>
          <a:cs typeface="+mn-cs"/>
        </a:defRPr>
      </a:lvl6pPr>
      <a:lvl7pPr marL="2743200" algn="l" defTabSz="457200" rtl="0" eaLnBrk="1" latinLnBrk="0" hangingPunct="1">
        <a:defRPr sz="1800" kern="1200">
          <a:solidFill>
            <a:schemeClr val="tx1"/>
          </a:solidFill>
          <a:uFillTx/>
          <a:latin typeface="+mn-lt"/>
          <a:ea typeface="+mn-ea"/>
          <a:cs typeface="+mn-cs"/>
        </a:defRPr>
      </a:lvl7pPr>
      <a:lvl8pPr marL="3200400" algn="l" defTabSz="457200" rtl="0" eaLnBrk="1" latinLnBrk="0" hangingPunct="1">
        <a:defRPr sz="1800" kern="1200">
          <a:solidFill>
            <a:schemeClr val="tx1"/>
          </a:solidFill>
          <a:uFillTx/>
          <a:latin typeface="+mn-lt"/>
          <a:ea typeface="+mn-ea"/>
          <a:cs typeface="+mn-cs"/>
        </a:defRPr>
      </a:lvl8pPr>
      <a:lvl9pPr marL="3657600" algn="l" defTabSz="457200" rtl="0" eaLnBrk="1" latinLnBrk="0" hangingPunct="1">
        <a:defRPr sz="1800" kern="1200">
          <a:solidFill>
            <a:schemeClr val="tx1"/>
          </a:solidFill>
          <a:uFillTx/>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38.xml"/><Relationship Id="rId7" Type="http://schemas.openxmlformats.org/officeDocument/2006/relationships/image" Target="../media/image28.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7.tiff"/><Relationship Id="rId4" Type="http://schemas.openxmlformats.org/officeDocument/2006/relationships/image" Target="../media/image30.tiff"/><Relationship Id="rId9" Type="http://schemas.openxmlformats.org/officeDocument/2006/relationships/image" Target="../media/image29.e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yann.lecun.com/exdb/mnist/"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deeplearning.net/demos/"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Learning</a:t>
            </a:r>
            <a:endParaRPr lang="en-US" dirty="0"/>
          </a:p>
        </p:txBody>
      </p:sp>
      <p:sp>
        <p:nvSpPr>
          <p:cNvPr id="3" name="Content Placeholder 2"/>
          <p:cNvSpPr>
            <a:spLocks noGrp="1"/>
          </p:cNvSpPr>
          <p:nvPr>
            <p:ph idx="1"/>
          </p:nvPr>
        </p:nvSpPr>
        <p:spPr/>
        <p:txBody>
          <a:bodyPr/>
          <a:lstStyle/>
          <a:p>
            <a:pPr marL="457200" indent="-457200" eaLnBrk="1" hangingPunct="1"/>
            <a:r>
              <a:rPr lang="en-US" dirty="0" smtClean="0"/>
              <a:t>Basic Philosophy</a:t>
            </a:r>
          </a:p>
          <a:p>
            <a:pPr marL="457200" indent="-457200" eaLnBrk="1" hangingPunct="1"/>
            <a:r>
              <a:rPr lang="en-US" dirty="0" smtClean="0"/>
              <a:t>Why </a:t>
            </a:r>
            <a:r>
              <a:rPr lang="en-US" dirty="0"/>
              <a:t>Deep </a:t>
            </a:r>
            <a:r>
              <a:rPr lang="en-US" dirty="0" smtClean="0"/>
              <a:t>Learning</a:t>
            </a:r>
          </a:p>
          <a:p>
            <a:pPr marL="457200" indent="-457200" eaLnBrk="1" hangingPunct="1"/>
            <a:r>
              <a:rPr lang="en-US" dirty="0" smtClean="0"/>
              <a:t>Deep Backpropagation</a:t>
            </a:r>
          </a:p>
          <a:p>
            <a:pPr marL="457200" indent="-457200" eaLnBrk="1" hangingPunct="1"/>
            <a:r>
              <a:rPr lang="en-US" dirty="0" smtClean="0"/>
              <a:t>CNN – Convolutional Neural Networks</a:t>
            </a:r>
          </a:p>
          <a:p>
            <a:pPr marL="457200" indent="-457200" eaLnBrk="1" hangingPunct="1"/>
            <a:r>
              <a:rPr lang="en-US" dirty="0" smtClean="0"/>
              <a:t>Unsupervised Preprocessing Networks</a:t>
            </a:r>
            <a:endParaRPr lang="en-US" dirty="0"/>
          </a:p>
          <a:p>
            <a:pPr marL="857250" lvl="1" indent="-457200" eaLnBrk="1" hangingPunct="1"/>
            <a:r>
              <a:rPr lang="en-US" dirty="0"/>
              <a:t>Stacked Auto Encoders</a:t>
            </a:r>
          </a:p>
          <a:p>
            <a:pPr marL="857250" lvl="1" indent="-457200" eaLnBrk="1" hangingPunct="1"/>
            <a:r>
              <a:rPr lang="en-US" dirty="0"/>
              <a:t>Deep Belief </a:t>
            </a:r>
            <a:r>
              <a:rPr lang="en-US" dirty="0" smtClean="0"/>
              <a:t>Networks</a:t>
            </a:r>
          </a:p>
          <a:p>
            <a:pPr marL="457200" indent="-457200" eaLnBrk="1" hangingPunct="1"/>
            <a:r>
              <a:rPr lang="en-US" dirty="0" smtClean="0"/>
              <a:t>Deep Supervised Networks with managed gradient approaches</a:t>
            </a:r>
          </a:p>
          <a:p>
            <a:pPr marL="457200" indent="-457200" eaLnBrk="1" hangingPunct="1"/>
            <a:r>
              <a:rPr lang="en-US" dirty="0" smtClean="0"/>
              <a:t>Deep Reinforcement Learning</a:t>
            </a:r>
            <a:endParaRPr lang="en-US" dirty="0"/>
          </a:p>
          <a:p>
            <a:endParaRPr lang="en-US" dirty="0"/>
          </a:p>
        </p:txBody>
      </p:sp>
      <p:sp>
        <p:nvSpPr>
          <p:cNvPr id="4" name="Footer Placeholder 3"/>
          <p:cNvSpPr>
            <a:spLocks noGrp="1"/>
          </p:cNvSpPr>
          <p:nvPr>
            <p:ph type="ftr" sz="quarter" idx="11"/>
          </p:nvPr>
        </p:nvSpPr>
        <p:spPr/>
        <p:txBody>
          <a:bodyPr/>
          <a:lstStyle/>
          <a:p>
            <a:pPr>
              <a:defRPr>
                <a:uFillTx/>
              </a:defRPr>
            </a:pPr>
            <a:r>
              <a:rPr lang="en-US" dirty="0" smtClean="0">
                <a:uFillTx/>
              </a:rPr>
              <a:t>CS 678 – Deep Learning</a:t>
            </a:r>
            <a:endParaRPr lang="en-US" dirty="0">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a:t>
            </a:fld>
            <a:endParaRPr lang="en-US" dirty="0">
              <a:uFillTx/>
            </a:endParaRPr>
          </a:p>
        </p:txBody>
      </p:sp>
    </p:spTree>
    <p:extLst>
      <p:ext uri="{BB962C8B-B14F-4D97-AF65-F5344CB8AC3E}">
        <p14:creationId xmlns:p14="http://schemas.microsoft.com/office/powerpoint/2010/main" val="42155730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923"/>
            <a:ext cx="7772400" cy="838200"/>
          </a:xfrm>
        </p:spPr>
        <p:txBody>
          <a:bodyPr/>
          <a:lstStyle/>
          <a:p>
            <a:r>
              <a:rPr lang="en-US" dirty="0" smtClean="0"/>
              <a:t>Rectified Linear Units</a:t>
            </a:r>
            <a:endParaRPr lang="en-US" dirty="0"/>
          </a:p>
        </p:txBody>
      </p:sp>
      <p:sp>
        <p:nvSpPr>
          <p:cNvPr id="3" name="Content Placeholder 2"/>
          <p:cNvSpPr>
            <a:spLocks noGrp="1"/>
          </p:cNvSpPr>
          <p:nvPr>
            <p:ph idx="1"/>
          </p:nvPr>
        </p:nvSpPr>
        <p:spPr>
          <a:xfrm>
            <a:off x="685800" y="2971800"/>
            <a:ext cx="7772400" cy="3429000"/>
          </a:xfrm>
        </p:spPr>
        <p:txBody>
          <a:bodyPr>
            <a:normAutofit fontScale="85000" lnSpcReduction="20000"/>
          </a:bodyPr>
          <a:lstStyle/>
          <a:p>
            <a:r>
              <a:rPr lang="en-US" i="1" dirty="0"/>
              <a:t>f</a:t>
            </a:r>
            <a:r>
              <a:rPr lang="en-US" dirty="0"/>
              <a:t>(</a:t>
            </a:r>
            <a:r>
              <a:rPr lang="en-US" i="1" dirty="0"/>
              <a:t>x</a:t>
            </a:r>
            <a:r>
              <a:rPr lang="en-US" dirty="0"/>
              <a:t>) = Max(0,</a:t>
            </a:r>
            <a:r>
              <a:rPr lang="en-US" i="1" dirty="0"/>
              <a:t>x</a:t>
            </a:r>
            <a:r>
              <a:rPr lang="en-US" dirty="0"/>
              <a:t>) More </a:t>
            </a:r>
            <a:r>
              <a:rPr lang="en-US" dirty="0" smtClean="0"/>
              <a:t>efficient </a:t>
            </a:r>
            <a:r>
              <a:rPr lang="en-US" dirty="0"/>
              <a:t>gradient </a:t>
            </a:r>
            <a:r>
              <a:rPr lang="en-US" dirty="0" smtClean="0"/>
              <a:t>propagation, derivative is 0 or constant, just fold into learning rate</a:t>
            </a:r>
          </a:p>
          <a:p>
            <a:pPr lvl="1"/>
            <a:r>
              <a:rPr lang="en-US" dirty="0" smtClean="0"/>
              <a:t>Helps </a:t>
            </a:r>
            <a:r>
              <a:rPr lang="en-US" i="1" dirty="0"/>
              <a:t>f</a:t>
            </a:r>
            <a:r>
              <a:rPr lang="en-US" dirty="0"/>
              <a:t> '(</a:t>
            </a:r>
            <a:r>
              <a:rPr lang="en-US" i="1" dirty="0"/>
              <a:t>net</a:t>
            </a:r>
            <a:r>
              <a:rPr lang="en-US" dirty="0"/>
              <a:t>) </a:t>
            </a:r>
            <a:r>
              <a:rPr lang="en-US" dirty="0" smtClean="0"/>
              <a:t>issue, but still left with other unstable gradient issues</a:t>
            </a:r>
          </a:p>
          <a:p>
            <a:r>
              <a:rPr lang="en-US" dirty="0" smtClean="0"/>
              <a:t>More efficient </a:t>
            </a:r>
            <a:r>
              <a:rPr lang="en-US" dirty="0"/>
              <a:t>computation: Only comparison, addition and multiplication</a:t>
            </a:r>
            <a:r>
              <a:rPr lang="en-US" dirty="0" smtClean="0"/>
              <a:t>.</a:t>
            </a:r>
          </a:p>
          <a:p>
            <a:pPr lvl="1"/>
            <a:r>
              <a:rPr lang="en-US" dirty="0" smtClean="0"/>
              <a:t>Leaky </a:t>
            </a:r>
            <a:r>
              <a:rPr lang="en-US" dirty="0" err="1" smtClean="0"/>
              <a:t>ReLU</a:t>
            </a:r>
            <a:r>
              <a:rPr lang="en-US" dirty="0" smtClean="0"/>
              <a:t> </a:t>
            </a:r>
            <a:r>
              <a:rPr lang="en-US" i="1" dirty="0" smtClean="0"/>
              <a:t>f</a:t>
            </a:r>
            <a:r>
              <a:rPr lang="en-US" dirty="0" smtClean="0"/>
              <a:t>(</a:t>
            </a:r>
            <a:r>
              <a:rPr lang="en-US" i="1" dirty="0" smtClean="0"/>
              <a:t>x</a:t>
            </a:r>
            <a:r>
              <a:rPr lang="en-US" dirty="0" smtClean="0"/>
              <a:t>) = </a:t>
            </a:r>
            <a:r>
              <a:rPr lang="en-US" i="1" dirty="0" smtClean="0"/>
              <a:t>x</a:t>
            </a:r>
            <a:r>
              <a:rPr lang="en-US" dirty="0" smtClean="0"/>
              <a:t> if </a:t>
            </a:r>
            <a:r>
              <a:rPr lang="en-US" i="1" dirty="0" smtClean="0"/>
              <a:t>x</a:t>
            </a:r>
            <a:r>
              <a:rPr lang="en-US" dirty="0" smtClean="0"/>
              <a:t> &gt; 0 else </a:t>
            </a:r>
            <a:r>
              <a:rPr lang="en-US" i="1" dirty="0" smtClean="0"/>
              <a:t>ax,</a:t>
            </a:r>
            <a:r>
              <a:rPr lang="en-US" dirty="0" smtClean="0"/>
              <a:t> where 0 ≤ </a:t>
            </a:r>
            <a:r>
              <a:rPr lang="en-US" i="1" dirty="0" smtClean="0"/>
              <a:t>a</a:t>
            </a:r>
            <a:r>
              <a:rPr lang="en-US" dirty="0" smtClean="0"/>
              <a:t> &lt;= 1, so that derivate is not 0 and can do some learning for net &lt; 0 (does not “die”).</a:t>
            </a:r>
          </a:p>
          <a:p>
            <a:pPr lvl="1"/>
            <a:r>
              <a:rPr lang="en-US" dirty="0" smtClean="0"/>
              <a:t>Lots of other variations</a:t>
            </a:r>
          </a:p>
          <a:p>
            <a:r>
              <a:rPr lang="en-US" dirty="0" smtClean="0"/>
              <a:t>Sparse activation: For example, in a randomly initialized networks, only about 50% of hidden units are activated (having a non-zero output)</a:t>
            </a:r>
          </a:p>
          <a:p>
            <a:r>
              <a:rPr lang="en-US" dirty="0" smtClean="0"/>
              <a:t>Learning in linear range easier for most learning models</a:t>
            </a:r>
            <a:endParaRPr lang="en-US" dirty="0"/>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10</a:t>
            </a:fld>
            <a:endParaRPr lang="en-US">
              <a:uFillTx/>
            </a:endParaRPr>
          </a:p>
        </p:txBody>
      </p:sp>
      <p:pic>
        <p:nvPicPr>
          <p:cNvPr id="6" name="Picture 5"/>
          <p:cNvPicPr>
            <a:picLocks noChangeAspect="1"/>
          </p:cNvPicPr>
          <p:nvPr/>
        </p:nvPicPr>
        <p:blipFill>
          <a:blip r:embed="rId3"/>
          <a:stretch>
            <a:fillRect/>
          </a:stretch>
        </p:blipFill>
        <p:spPr>
          <a:xfrm>
            <a:off x="406400" y="768166"/>
            <a:ext cx="2768600" cy="2076450"/>
          </a:xfrm>
          <a:prstGeom prst="rect">
            <a:avLst/>
          </a:prstGeom>
        </p:spPr>
      </p:pic>
      <p:pic>
        <p:nvPicPr>
          <p:cNvPr id="7" name="Picture 6"/>
          <p:cNvPicPr>
            <a:picLocks noChangeAspect="1"/>
          </p:cNvPicPr>
          <p:nvPr/>
        </p:nvPicPr>
        <p:blipFill>
          <a:blip r:embed="rId4"/>
          <a:stretch>
            <a:fillRect/>
          </a:stretch>
        </p:blipFill>
        <p:spPr>
          <a:xfrm>
            <a:off x="6096000" y="762000"/>
            <a:ext cx="2781300" cy="2082616"/>
          </a:xfrm>
          <a:prstGeom prst="rect">
            <a:avLst/>
          </a:prstGeom>
        </p:spPr>
      </p:pic>
      <p:pic>
        <p:nvPicPr>
          <p:cNvPr id="8" name="Picture 7"/>
          <p:cNvPicPr>
            <a:picLocks noChangeAspect="1"/>
          </p:cNvPicPr>
          <p:nvPr/>
        </p:nvPicPr>
        <p:blipFill>
          <a:blip r:embed="rId5"/>
          <a:stretch>
            <a:fillRect/>
          </a:stretch>
        </p:blipFill>
        <p:spPr>
          <a:xfrm>
            <a:off x="3429000" y="787216"/>
            <a:ext cx="2351314" cy="2057400"/>
          </a:xfrm>
          <a:prstGeom prst="rect">
            <a:avLst/>
          </a:prstGeom>
        </p:spPr>
      </p:pic>
    </p:spTree>
    <p:extLst>
      <p:ext uri="{BB962C8B-B14F-4D97-AF65-F5344CB8AC3E}">
        <p14:creationId xmlns:p14="http://schemas.microsoft.com/office/powerpoint/2010/main" val="6793452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772400" cy="838200"/>
          </a:xfrm>
        </p:spPr>
        <p:txBody>
          <a:bodyPr/>
          <a:lstStyle/>
          <a:p>
            <a:r>
              <a:rPr lang="en-US" dirty="0" err="1" smtClean="0"/>
              <a:t>Softmax</a:t>
            </a:r>
            <a:r>
              <a:rPr lang="en-US" dirty="0" smtClean="0"/>
              <a:t> and Cross-Entropy</a:t>
            </a:r>
            <a:endParaRPr lang="en-US" dirty="0"/>
          </a:p>
        </p:txBody>
      </p:sp>
      <p:sp>
        <p:nvSpPr>
          <p:cNvPr id="3" name="Content Placeholder 2"/>
          <p:cNvSpPr>
            <a:spLocks noGrp="1"/>
          </p:cNvSpPr>
          <p:nvPr>
            <p:ph idx="1"/>
          </p:nvPr>
        </p:nvSpPr>
        <p:spPr>
          <a:xfrm>
            <a:off x="685800" y="762000"/>
            <a:ext cx="7772400" cy="5562600"/>
          </a:xfrm>
        </p:spPr>
        <p:txBody>
          <a:bodyPr>
            <a:normAutofit fontScale="92500" lnSpcReduction="20000"/>
          </a:bodyPr>
          <a:lstStyle/>
          <a:p>
            <a:r>
              <a:rPr lang="en-US" sz="1800" dirty="0" smtClean="0"/>
              <a:t>Sum-squared error (L2) loss </a:t>
            </a:r>
            <a:r>
              <a:rPr lang="en-US" sz="1800" dirty="0"/>
              <a:t>gradient </a:t>
            </a:r>
            <a:r>
              <a:rPr lang="en-US" sz="1800" dirty="0" smtClean="0"/>
              <a:t>seeks </a:t>
            </a:r>
            <a:r>
              <a:rPr lang="en-US" sz="1800" dirty="0"/>
              <a:t>the maximum likelihood hypothesis under the assumption </a:t>
            </a:r>
            <a:r>
              <a:rPr lang="en-US" sz="1800" dirty="0" smtClean="0"/>
              <a:t>that the </a:t>
            </a:r>
            <a:r>
              <a:rPr lang="en-US" sz="1800" dirty="0"/>
              <a:t>training data can be modeled by Normally distributed noise added to the target function value.  Fine for regression but </a:t>
            </a:r>
            <a:r>
              <a:rPr lang="en-US" sz="1800" dirty="0" smtClean="0"/>
              <a:t>less natural </a:t>
            </a:r>
            <a:r>
              <a:rPr lang="en-US" sz="1800" dirty="0"/>
              <a:t>for </a:t>
            </a:r>
            <a:r>
              <a:rPr lang="en-US" sz="1800" dirty="0" smtClean="0"/>
              <a:t>classification.</a:t>
            </a:r>
          </a:p>
          <a:p>
            <a:r>
              <a:rPr lang="en-US" sz="1800" dirty="0" smtClean="0"/>
              <a:t>For </a:t>
            </a:r>
            <a:r>
              <a:rPr lang="en-US" sz="1800" i="1" dirty="0" smtClean="0"/>
              <a:t>classification </a:t>
            </a:r>
            <a:r>
              <a:rPr lang="en-US" sz="1800" dirty="0" smtClean="0"/>
              <a:t>problems it is advantageous and increasingly popular to use the </a:t>
            </a:r>
            <a:r>
              <a:rPr lang="en-US" sz="1800" i="1" dirty="0" err="1" smtClean="0"/>
              <a:t>softmax</a:t>
            </a:r>
            <a:r>
              <a:rPr lang="en-US" sz="1800" dirty="0" smtClean="0"/>
              <a:t> activation function, just at the output layer, with the cross-entropy loss function. </a:t>
            </a:r>
            <a:r>
              <a:rPr lang="en-US" sz="1800" dirty="0" err="1" smtClean="0"/>
              <a:t>Softmax</a:t>
            </a:r>
            <a:r>
              <a:rPr lang="en-US" sz="1800" dirty="0" smtClean="0"/>
              <a:t> (softens) 1 of </a:t>
            </a:r>
            <a:r>
              <a:rPr lang="en-US" sz="1800" i="1" dirty="0" smtClean="0"/>
              <a:t>n</a:t>
            </a:r>
            <a:r>
              <a:rPr lang="en-US" sz="1800" dirty="0" smtClean="0"/>
              <a:t> targets to mimic a probability vector for each output.</a:t>
            </a:r>
          </a:p>
          <a:p>
            <a:endParaRPr lang="en-US" sz="1800" dirty="0" smtClean="0"/>
          </a:p>
          <a:p>
            <a:endParaRPr lang="en-US" sz="1800" dirty="0" smtClean="0"/>
          </a:p>
          <a:p>
            <a:endParaRPr lang="en-US" sz="1800" dirty="0" smtClean="0"/>
          </a:p>
          <a:p>
            <a:r>
              <a:rPr lang="en-US" sz="1800" dirty="0" smtClean="0"/>
              <a:t>Cross entropy seeks to to find the maximum likelihood hypotheses under the assumption that the </a:t>
            </a:r>
            <a:r>
              <a:rPr lang="en-US" sz="1800" dirty="0"/>
              <a:t>observed </a:t>
            </a:r>
            <a:r>
              <a:rPr lang="en-US" sz="1800" dirty="0" smtClean="0"/>
              <a:t>(1 of </a:t>
            </a:r>
            <a:r>
              <a:rPr lang="en-US" sz="1800" i="1" dirty="0" smtClean="0"/>
              <a:t>n</a:t>
            </a:r>
            <a:r>
              <a:rPr lang="en-US" sz="1800" dirty="0" smtClean="0"/>
              <a:t>) Boolean outputs is a probabilistic function of the input instance.  Maximizing likelihood is cast as the equivalent minimizing of the negative log likelihood.</a:t>
            </a:r>
          </a:p>
          <a:p>
            <a:endParaRPr lang="en-US" sz="1800" dirty="0" smtClean="0"/>
          </a:p>
          <a:p>
            <a:pPr marL="0" indent="0">
              <a:buNone/>
            </a:pPr>
            <a:endParaRPr lang="en-US" sz="1800" dirty="0" smtClean="0"/>
          </a:p>
          <a:p>
            <a:endParaRPr lang="en-US" sz="1800" dirty="0" smtClean="0"/>
          </a:p>
          <a:p>
            <a:r>
              <a:rPr lang="en-US" sz="1800" dirty="0" smtClean="0"/>
              <a:t>With new loss and activation functions, we must recalculate the gradient equation. Gradient/Error on the output is just (</a:t>
            </a:r>
            <a:r>
              <a:rPr lang="en-US" sz="1800" i="1" dirty="0" smtClean="0"/>
              <a:t>t</a:t>
            </a:r>
            <a:r>
              <a:rPr lang="en-US" sz="1800" dirty="0" smtClean="0"/>
              <a:t>-</a:t>
            </a:r>
            <a:r>
              <a:rPr lang="en-US" sz="1800" i="1" dirty="0" smtClean="0"/>
              <a:t>z</a:t>
            </a:r>
            <a:r>
              <a:rPr lang="en-US" sz="1800" dirty="0" smtClean="0"/>
              <a:t>), no </a:t>
            </a:r>
            <a:r>
              <a:rPr lang="en-US" sz="1800" i="1" dirty="0" smtClean="0"/>
              <a:t>f</a:t>
            </a:r>
            <a:r>
              <a:rPr lang="en-US" sz="1800" dirty="0" smtClean="0"/>
              <a:t> </a:t>
            </a:r>
            <a:r>
              <a:rPr lang="en-US" sz="1800" dirty="0" smtClean="0">
                <a:ea typeface="Cambria"/>
              </a:rPr>
              <a:t>'</a:t>
            </a:r>
            <a:r>
              <a:rPr lang="en-US" sz="1800" dirty="0" smtClean="0"/>
              <a:t>(</a:t>
            </a:r>
            <a:r>
              <a:rPr lang="en-US" sz="1800" i="1" dirty="0" smtClean="0"/>
              <a:t>net</a:t>
            </a:r>
            <a:r>
              <a:rPr lang="en-US" sz="1800" dirty="0" smtClean="0"/>
              <a:t>)! The exponent of </a:t>
            </a:r>
            <a:r>
              <a:rPr lang="en-US" sz="1800" dirty="0" err="1" smtClean="0"/>
              <a:t>softmax</a:t>
            </a:r>
            <a:r>
              <a:rPr lang="en-US" sz="1800" dirty="0" smtClean="0"/>
              <a:t> is unraveled by the </a:t>
            </a:r>
            <a:r>
              <a:rPr lang="en-US" sz="1800" dirty="0" err="1" smtClean="0"/>
              <a:t>ln</a:t>
            </a:r>
            <a:r>
              <a:rPr lang="en-US" sz="1800" dirty="0" smtClean="0"/>
              <a:t> of cross entropy.  Helps avoid gradient saturation.</a:t>
            </a:r>
          </a:p>
          <a:p>
            <a:r>
              <a:rPr lang="en-US" sz="1800" dirty="0" smtClean="0"/>
              <a:t>Common with deep networks, with </a:t>
            </a:r>
            <a:r>
              <a:rPr lang="en-US" sz="1800" dirty="0" err="1" smtClean="0"/>
              <a:t>ReLU</a:t>
            </a:r>
            <a:r>
              <a:rPr lang="en-US" sz="1800" dirty="0" smtClean="0"/>
              <a:t> activations for the hidden nodes</a:t>
            </a:r>
            <a:endParaRPr lang="en-US" sz="1800" dirty="0"/>
          </a:p>
        </p:txBody>
      </p:sp>
      <p:sp>
        <p:nvSpPr>
          <p:cNvPr id="4" name="Footer Placeholder 3"/>
          <p:cNvSpPr>
            <a:spLocks noGrp="1"/>
          </p:cNvSpPr>
          <p:nvPr>
            <p:ph type="ftr" sz="quarter" idx="11"/>
          </p:nvPr>
        </p:nvSpPr>
        <p:spPr/>
        <p:txBody>
          <a:bodyPr/>
          <a:lstStyle/>
          <a:p>
            <a:pPr>
              <a:defRPr/>
            </a:pPr>
            <a:r>
              <a:rPr lang="en-US" smtClean="0"/>
              <a:t>CS 478 – Backpropagation</a:t>
            </a:r>
            <a:endParaRPr lang="en-US"/>
          </a:p>
        </p:txBody>
      </p:sp>
      <p:sp>
        <p:nvSpPr>
          <p:cNvPr id="5" name="Slide Number Placeholder 4"/>
          <p:cNvSpPr>
            <a:spLocks noGrp="1"/>
          </p:cNvSpPr>
          <p:nvPr>
            <p:ph type="sldNum" sz="quarter" idx="12"/>
          </p:nvPr>
        </p:nvSpPr>
        <p:spPr/>
        <p:txBody>
          <a:bodyPr/>
          <a:lstStyle/>
          <a:p>
            <a:pPr>
              <a:defRPr/>
            </a:pPr>
            <a:fld id="{7C693433-51D3-A94B-B7C8-2535EA6C2D51}" type="slidenum">
              <a:rPr lang="en-US" smtClean="0"/>
              <a:pPr>
                <a:defRPr/>
              </a:pPr>
              <a:t>11</a:t>
            </a:fld>
            <a:endParaRPr lang="en-US"/>
          </a:p>
        </p:txBody>
      </p:sp>
      <p:graphicFrame>
        <p:nvGraphicFramePr>
          <p:cNvPr id="8" name="Object 3"/>
          <p:cNvGraphicFramePr>
            <a:graphicFrameLocks noChangeAspect="1"/>
          </p:cNvGraphicFramePr>
          <p:nvPr>
            <p:extLst>
              <p:ext uri="{D42A27DB-BD31-4B8C-83A1-F6EECF244321}">
                <p14:modId xmlns:p14="http://schemas.microsoft.com/office/powerpoint/2010/main" val="840746205"/>
              </p:ext>
            </p:extLst>
          </p:nvPr>
        </p:nvGraphicFramePr>
        <p:xfrm>
          <a:off x="3581400" y="4083440"/>
          <a:ext cx="2819400" cy="796951"/>
        </p:xfrm>
        <a:graphic>
          <a:graphicData uri="http://schemas.openxmlformats.org/presentationml/2006/ole">
            <mc:AlternateContent xmlns:mc="http://schemas.openxmlformats.org/markup-compatibility/2006">
              <mc:Choice xmlns:v="urn:schemas-microsoft-com:vml" Requires="v">
                <p:oleObj spid="_x0000_s32982" name="Equation" r:id="rId4" imgW="1612900" imgH="457200" progId="Equation.3">
                  <p:embed/>
                </p:oleObj>
              </mc:Choice>
              <mc:Fallback>
                <p:oleObj name="Equation" r:id="rId4" imgW="1612900" imgH="457200" progId="Equation.3">
                  <p:embed/>
                  <p:pic>
                    <p:nvPicPr>
                      <p:cNvPr id="0" name=""/>
                      <p:cNvPicPr>
                        <a:picLocks noChangeAspect="1" noChangeArrowheads="1"/>
                      </p:cNvPicPr>
                      <p:nvPr/>
                    </p:nvPicPr>
                    <p:blipFill>
                      <a:blip r:embed="rId5"/>
                      <a:srcRect/>
                      <a:stretch>
                        <a:fillRect/>
                      </a:stretch>
                    </p:blipFill>
                    <p:spPr bwMode="auto">
                      <a:xfrm>
                        <a:off x="3581400" y="4083440"/>
                        <a:ext cx="2819400" cy="796951"/>
                      </a:xfrm>
                      <a:prstGeom prst="rect">
                        <a:avLst/>
                      </a:prstGeom>
                      <a:solidFill>
                        <a:schemeClr val="accent1"/>
                      </a:solidFill>
                    </p:spPr>
                  </p:pic>
                </p:oleObj>
              </mc:Fallback>
            </mc:AlternateContent>
          </a:graphicData>
        </a:graphic>
      </p:graphicFrame>
      <p:graphicFrame>
        <p:nvGraphicFramePr>
          <p:cNvPr id="9" name="Object 3"/>
          <p:cNvGraphicFramePr>
            <a:graphicFrameLocks noChangeAspect="1"/>
          </p:cNvGraphicFramePr>
          <p:nvPr>
            <p:extLst>
              <p:ext uri="{D42A27DB-BD31-4B8C-83A1-F6EECF244321}">
                <p14:modId xmlns:p14="http://schemas.microsoft.com/office/powerpoint/2010/main" val="3624990461"/>
              </p:ext>
            </p:extLst>
          </p:nvPr>
        </p:nvGraphicFramePr>
        <p:xfrm>
          <a:off x="3657600" y="2362200"/>
          <a:ext cx="1905000" cy="917747"/>
        </p:xfrm>
        <a:graphic>
          <a:graphicData uri="http://schemas.openxmlformats.org/presentationml/2006/ole">
            <mc:AlternateContent xmlns:mc="http://schemas.openxmlformats.org/markup-compatibility/2006">
              <mc:Choice xmlns:v="urn:schemas-microsoft-com:vml" Requires="v">
                <p:oleObj spid="_x0000_s32983" name="Equation" r:id="rId6" imgW="1155700" imgH="558800" progId="Equation.3">
                  <p:embed/>
                </p:oleObj>
              </mc:Choice>
              <mc:Fallback>
                <p:oleObj name="Equation" r:id="rId6" imgW="1155700" imgH="558800" progId="Equation.3">
                  <p:embed/>
                  <p:pic>
                    <p:nvPicPr>
                      <p:cNvPr id="0" name=""/>
                      <p:cNvPicPr>
                        <a:picLocks noChangeAspect="1" noChangeArrowheads="1"/>
                      </p:cNvPicPr>
                      <p:nvPr/>
                    </p:nvPicPr>
                    <p:blipFill>
                      <a:blip r:embed="rId7"/>
                      <a:srcRect/>
                      <a:stretch>
                        <a:fillRect/>
                      </a:stretch>
                    </p:blipFill>
                    <p:spPr bwMode="auto">
                      <a:xfrm>
                        <a:off x="3657600" y="2362200"/>
                        <a:ext cx="1905000" cy="917747"/>
                      </a:xfrm>
                      <a:prstGeom prst="rect">
                        <a:avLst/>
                      </a:prstGeom>
                      <a:solidFill>
                        <a:schemeClr val="accent1"/>
                      </a:solidFill>
                    </p:spPr>
                  </p:pic>
                </p:oleObj>
              </mc:Fallback>
            </mc:AlternateContent>
          </a:graphicData>
        </a:graphic>
      </p:graphicFrame>
    </p:spTree>
    <p:extLst>
      <p:ext uri="{BB962C8B-B14F-4D97-AF65-F5344CB8AC3E}">
        <p14:creationId xmlns:p14="http://schemas.microsoft.com/office/powerpoint/2010/main" val="21471442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6314"/>
            <a:ext cx="7772400" cy="838200"/>
          </a:xfrm>
        </p:spPr>
        <p:txBody>
          <a:bodyPr/>
          <a:lstStyle/>
          <a:p>
            <a:r>
              <a:rPr lang="en-US" dirty="0" smtClean="0">
                <a:uFillTx/>
              </a:rPr>
              <a:t>Convolutional Neural Networks</a:t>
            </a:r>
            <a:endParaRPr lang="en-US" dirty="0">
              <a:uFillTx/>
            </a:endParaRPr>
          </a:p>
        </p:txBody>
      </p:sp>
      <p:sp>
        <p:nvSpPr>
          <p:cNvPr id="3" name="Content Placeholder 2"/>
          <p:cNvSpPr>
            <a:spLocks noGrp="1"/>
          </p:cNvSpPr>
          <p:nvPr>
            <p:ph idx="1"/>
          </p:nvPr>
        </p:nvSpPr>
        <p:spPr>
          <a:xfrm>
            <a:off x="685800" y="990600"/>
            <a:ext cx="7772400" cy="5257800"/>
          </a:xfrm>
        </p:spPr>
        <p:txBody>
          <a:bodyPr>
            <a:normAutofit lnSpcReduction="10000"/>
          </a:bodyPr>
          <a:lstStyle/>
          <a:p>
            <a:r>
              <a:rPr lang="en-US" dirty="0" smtClean="0">
                <a:uFillTx/>
              </a:rPr>
              <a:t>Niche networks built specifically for problems with low dimensional (e.g. 2-</a:t>
            </a:r>
            <a:r>
              <a:rPr lang="en-US" i="1" dirty="0" smtClean="0">
                <a:uFillTx/>
              </a:rPr>
              <a:t>d</a:t>
            </a:r>
            <a:r>
              <a:rPr lang="en-US" dirty="0" smtClean="0">
                <a:uFillTx/>
              </a:rPr>
              <a:t>) grid-like local structure</a:t>
            </a:r>
          </a:p>
          <a:p>
            <a:pPr lvl="1"/>
            <a:r>
              <a:rPr lang="en-US" dirty="0" smtClean="0"/>
              <a:t>Character recognition – where neighboring pixels will have high correlations and local features (edges, corners, etc.), while distant pixels (features) are un-correlated</a:t>
            </a:r>
          </a:p>
          <a:p>
            <a:pPr lvl="1"/>
            <a:r>
              <a:rPr lang="en-US" dirty="0"/>
              <a:t>Natural images have the property of being stationary, meaning that the statistics of one part of the image are the same as any other </a:t>
            </a:r>
            <a:r>
              <a:rPr lang="en-US" dirty="0" smtClean="0"/>
              <a:t>part</a:t>
            </a:r>
          </a:p>
          <a:p>
            <a:pPr lvl="1"/>
            <a:r>
              <a:rPr lang="en-US" dirty="0"/>
              <a:t>Some biological plausibility from visual cortex</a:t>
            </a:r>
          </a:p>
          <a:p>
            <a:pPr lvl="1"/>
            <a:r>
              <a:rPr lang="en-US" dirty="0" smtClean="0">
                <a:uFillTx/>
              </a:rPr>
              <a:t>While standard NN nodes take input from all nodes in the previous layer, CNNs </a:t>
            </a:r>
            <a:r>
              <a:rPr lang="en-US" dirty="0" smtClean="0"/>
              <a:t>enforce that a node receives only a small</a:t>
            </a:r>
            <a:r>
              <a:rPr lang="en-US" dirty="0"/>
              <a:t> </a:t>
            </a:r>
            <a:r>
              <a:rPr lang="en-US" dirty="0" smtClean="0">
                <a:uFillTx/>
              </a:rPr>
              <a:t>set of features which are spatially or temporally close to each other called </a:t>
            </a:r>
            <a:r>
              <a:rPr lang="en-US" i="1" dirty="0" smtClean="0">
                <a:uFillTx/>
              </a:rPr>
              <a:t>receptive fields </a:t>
            </a:r>
            <a:r>
              <a:rPr lang="en-US" dirty="0" smtClean="0">
                <a:uFillTx/>
              </a:rPr>
              <a:t>from one layer to the next (e.g. 3x3, 5x5), thus enforcing ability to handle local 2-D structure.</a:t>
            </a:r>
          </a:p>
          <a:p>
            <a:pPr lvl="2"/>
            <a:r>
              <a:rPr lang="en-US" dirty="0" smtClean="0"/>
              <a:t>Can find edges, corners, endpoints, etc.</a:t>
            </a:r>
          </a:p>
          <a:p>
            <a:pPr lvl="2"/>
            <a:r>
              <a:rPr lang="en-US" dirty="0" smtClean="0"/>
              <a:t>Good for problems with local 2-D structure, but lousy for general learning with abstract features having no prescribed feature ordering or locality</a:t>
            </a:r>
            <a:endParaRPr lang="en-US" dirty="0" smtClean="0">
              <a:uFillTx/>
            </a:endParaRPr>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12</a:t>
            </a:fld>
            <a:endParaRPr lang="en-US">
              <a:uFillTx/>
            </a:endParaRPr>
          </a:p>
        </p:txBody>
      </p:sp>
    </p:spTree>
    <p:extLst>
      <p:ext uri="{BB962C8B-B14F-4D97-AF65-F5344CB8AC3E}">
        <p14:creationId xmlns:p14="http://schemas.microsoft.com/office/powerpoint/2010/main" val="12925387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Convolutions</a:t>
            </a:r>
            <a:endParaRPr lang="en-US" dirty="0"/>
          </a:p>
        </p:txBody>
      </p:sp>
      <p:sp>
        <p:nvSpPr>
          <p:cNvPr id="3" name="Content Placeholder 2"/>
          <p:cNvSpPr>
            <a:spLocks noGrp="1"/>
          </p:cNvSpPr>
          <p:nvPr>
            <p:ph idx="1"/>
          </p:nvPr>
        </p:nvSpPr>
        <p:spPr>
          <a:xfrm>
            <a:off x="685800" y="1066800"/>
            <a:ext cx="7772400" cy="5029200"/>
          </a:xfrm>
        </p:spPr>
        <p:txBody>
          <a:bodyPr>
            <a:normAutofit lnSpcReduction="10000"/>
          </a:bodyPr>
          <a:lstStyle/>
          <a:p>
            <a:r>
              <a:rPr lang="en-US" dirty="0" smtClean="0"/>
              <a:t>Typical MLPs have a connection from every node in the previous layer, and the net value for a node is the scalar dot product of the inputs and weights (e.g. matrix multiply).  Convolutional nets are somewhat different:</a:t>
            </a:r>
          </a:p>
          <a:p>
            <a:pPr lvl="1"/>
            <a:r>
              <a:rPr lang="en-US" dirty="0" smtClean="0"/>
              <a:t>Nodes still do a scalar dot product (convolution) from the previous layer, but with only a small portion (receptive field) of the nodes in the previous layer – </a:t>
            </a:r>
            <a:r>
              <a:rPr lang="en-US" i="1" dirty="0" smtClean="0"/>
              <a:t>Sparse representation</a:t>
            </a:r>
          </a:p>
          <a:p>
            <a:pPr lvl="1"/>
            <a:r>
              <a:rPr lang="en-US" dirty="0" smtClean="0"/>
              <a:t>Every node has the exact same weight values from the preceding layer – </a:t>
            </a:r>
            <a:r>
              <a:rPr lang="en-US" i="1" dirty="0" smtClean="0"/>
              <a:t>Shared parameters</a:t>
            </a:r>
            <a:r>
              <a:rPr lang="en-US" dirty="0" smtClean="0"/>
              <a:t>, tied weights, a LOT less unique weight values.  Regularization by having same weights looking at more input situations</a:t>
            </a:r>
          </a:p>
          <a:p>
            <a:pPr lvl="1"/>
            <a:r>
              <a:rPr lang="en-US" dirty="0" smtClean="0"/>
              <a:t>Each node has it’s shared weight convolution computed on a receptive field slightly shifted, from that of it’s neighbor, in the previous layer – </a:t>
            </a:r>
            <a:r>
              <a:rPr lang="en-US" i="1" dirty="0" smtClean="0"/>
              <a:t>Translation invariance</a:t>
            </a:r>
            <a:r>
              <a:rPr lang="en-US" dirty="0" smtClean="0"/>
              <a:t>.</a:t>
            </a:r>
          </a:p>
          <a:p>
            <a:pPr lvl="1"/>
            <a:r>
              <a:rPr lang="en-US" dirty="0" smtClean="0"/>
              <a:t>Each node’s convolution scalar is then passed through a non-linear activation function (</a:t>
            </a:r>
            <a:r>
              <a:rPr lang="en-US" dirty="0" err="1" smtClean="0"/>
              <a:t>ReLU</a:t>
            </a:r>
            <a:r>
              <a:rPr lang="en-US" dirty="0" smtClean="0"/>
              <a:t>, </a:t>
            </a:r>
            <a:r>
              <a:rPr lang="en-US" dirty="0" err="1" smtClean="0"/>
              <a:t>tanh</a:t>
            </a:r>
            <a:r>
              <a:rPr lang="en-US" dirty="0" smtClean="0"/>
              <a:t>, etc.)</a:t>
            </a:r>
          </a:p>
          <a:p>
            <a:pPr lvl="1"/>
            <a:endParaRPr lang="en-US" dirty="0" smtClean="0"/>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13</a:t>
            </a:fld>
            <a:endParaRPr lang="en-US">
              <a:uFillTx/>
            </a:endParaRPr>
          </a:p>
        </p:txBody>
      </p:sp>
    </p:spTree>
    <p:extLst>
      <p:ext uri="{BB962C8B-B14F-4D97-AF65-F5344CB8AC3E}">
        <p14:creationId xmlns:p14="http://schemas.microsoft.com/office/powerpoint/2010/main" val="7950289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 Example</a:t>
            </a:r>
            <a:endParaRPr lang="en-US" dirty="0"/>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14</a:t>
            </a:fld>
            <a:endParaRPr lang="en-US">
              <a:uFillTx/>
            </a:endParaRPr>
          </a:p>
        </p:txBody>
      </p:sp>
      <p:pic>
        <p:nvPicPr>
          <p:cNvPr id="6" name="Picture 5" descr="Convolution_schematic.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345391"/>
            <a:ext cx="6680200" cy="4876800"/>
          </a:xfrm>
          <a:prstGeom prst="rect">
            <a:avLst/>
          </a:prstGeom>
        </p:spPr>
      </p:pic>
    </p:spTree>
    <p:extLst>
      <p:ext uri="{BB962C8B-B14F-4D97-AF65-F5344CB8AC3E}">
        <p14:creationId xmlns:p14="http://schemas.microsoft.com/office/powerpoint/2010/main" val="17987337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0"/>
            <a:ext cx="7848601" cy="762000"/>
          </a:xfrm>
        </p:spPr>
        <p:txBody>
          <a:bodyPr/>
          <a:lstStyle/>
          <a:p>
            <a:r>
              <a:rPr lang="en-US" dirty="0" smtClean="0">
                <a:uFillTx/>
              </a:rPr>
              <a:t>Convolutional Neural Networks</a:t>
            </a:r>
            <a:endParaRPr lang="en-US" dirty="0">
              <a:uFillTx/>
            </a:endParaRPr>
          </a:p>
        </p:txBody>
      </p:sp>
      <p:pic>
        <p:nvPicPr>
          <p:cNvPr id="6" name="Content Placeholder 5" descr="AE.tiff"/>
          <p:cNvPicPr>
            <a:picLocks noGrp="1" noChangeAspect="1"/>
          </p:cNvPicPr>
          <p:nvPr>
            <p:ph idx="1"/>
          </p:nvPr>
        </p:nvPicPr>
        <p:blipFill>
          <a:blip r:embed="rId3"/>
          <a:srcRect l="-7576" r="-7576"/>
          <a:stretch>
            <a:fillRect/>
          </a:stretch>
        </p:blipFill>
        <p:spPr>
          <a:xfrm>
            <a:off x="457201" y="685799"/>
            <a:ext cx="6781800" cy="4188759"/>
          </a:xfrm>
        </p:spPr>
      </p:pic>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15</a:t>
            </a:fld>
            <a:endParaRPr lang="en-US">
              <a:uFillTx/>
            </a:endParaRPr>
          </a:p>
        </p:txBody>
      </p:sp>
      <p:sp>
        <p:nvSpPr>
          <p:cNvPr id="7" name="TextBox 6"/>
          <p:cNvSpPr txBox="1">
            <a:spLocks/>
          </p:cNvSpPr>
          <p:nvPr/>
        </p:nvSpPr>
        <p:spPr>
          <a:xfrm>
            <a:off x="6907373" y="1066800"/>
            <a:ext cx="2209800" cy="3785652"/>
          </a:xfrm>
          <a:prstGeom prst="rect">
            <a:avLst/>
          </a:prstGeom>
          <a:noFill/>
        </p:spPr>
        <p:txBody>
          <a:bodyPr wrap="square" rtlCol="0">
            <a:spAutoFit/>
          </a:bodyPr>
          <a:lstStyle/>
          <a:p>
            <a:r>
              <a:rPr lang="en-US" sz="2000" dirty="0" smtClean="0">
                <a:uFillTx/>
              </a:rPr>
              <a:t>C layers are convolutions, S layers pool/sample</a:t>
            </a:r>
          </a:p>
          <a:p>
            <a:endParaRPr lang="en-US" sz="2000" dirty="0"/>
          </a:p>
          <a:p>
            <a:r>
              <a:rPr lang="en-US" sz="2000" dirty="0" smtClean="0">
                <a:uFillTx/>
              </a:rPr>
              <a:t>Often starts with fairly raw features at initial input and lets CNN discover improved feature layer for final supervised learner – </a:t>
            </a:r>
            <a:r>
              <a:rPr lang="en-US" sz="2000" dirty="0" err="1" smtClean="0">
                <a:uFillTx/>
              </a:rPr>
              <a:t>eg</a:t>
            </a:r>
            <a:r>
              <a:rPr lang="en-US" sz="2000" dirty="0" smtClean="0">
                <a:uFillTx/>
              </a:rPr>
              <a:t>. MLP/BP</a:t>
            </a:r>
            <a:endParaRPr lang="en-US" sz="2000" dirty="0">
              <a:uFillTx/>
            </a:endParaRPr>
          </a:p>
        </p:txBody>
      </p:sp>
      <p:pic>
        <p:nvPicPr>
          <p:cNvPr id="8" name="Picture 7"/>
          <p:cNvPicPr>
            <a:picLocks noChangeAspect="1"/>
          </p:cNvPicPr>
          <p:nvPr/>
        </p:nvPicPr>
        <p:blipFill>
          <a:blip r:embed="rId4"/>
          <a:stretch>
            <a:fillRect/>
          </a:stretch>
        </p:blipFill>
        <p:spPr>
          <a:xfrm>
            <a:off x="660570" y="4978233"/>
            <a:ext cx="7815353" cy="1826696"/>
          </a:xfrm>
          <a:prstGeom prst="rect">
            <a:avLst/>
          </a:prstGeom>
        </p:spPr>
      </p:pic>
      <p:sp>
        <p:nvSpPr>
          <p:cNvPr id="3" name="Footer Placeholder 2"/>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388"/>
            <a:ext cx="7772400" cy="838200"/>
          </a:xfrm>
        </p:spPr>
        <p:txBody>
          <a:bodyPr/>
          <a:lstStyle/>
          <a:p>
            <a:r>
              <a:rPr lang="en-US" dirty="0" smtClean="0">
                <a:uFillTx/>
              </a:rPr>
              <a:t>CNN – Translation </a:t>
            </a:r>
            <a:r>
              <a:rPr lang="en-US" dirty="0" smtClean="0"/>
              <a:t>Invariance</a:t>
            </a:r>
            <a:endParaRPr lang="en-US" dirty="0">
              <a:uFillTx/>
            </a:endParaRPr>
          </a:p>
        </p:txBody>
      </p:sp>
      <p:sp>
        <p:nvSpPr>
          <p:cNvPr id="3" name="Content Placeholder 2"/>
          <p:cNvSpPr>
            <a:spLocks noGrp="1"/>
          </p:cNvSpPr>
          <p:nvPr>
            <p:ph idx="1"/>
          </p:nvPr>
        </p:nvSpPr>
        <p:spPr>
          <a:xfrm>
            <a:off x="685800" y="854588"/>
            <a:ext cx="7772400" cy="4327012"/>
          </a:xfrm>
        </p:spPr>
        <p:txBody>
          <a:bodyPr>
            <a:normAutofit fontScale="92500" lnSpcReduction="20000"/>
          </a:bodyPr>
          <a:lstStyle/>
          <a:p>
            <a:r>
              <a:rPr lang="en-US" dirty="0" smtClean="0"/>
              <a:t>The 2-</a:t>
            </a:r>
            <a:r>
              <a:rPr lang="en-US" i="1" dirty="0" smtClean="0"/>
              <a:t>d</a:t>
            </a:r>
            <a:r>
              <a:rPr lang="en-US" dirty="0" smtClean="0"/>
              <a:t> planes of nodes (or their outputs) at subsequent layers in a CNN are called </a:t>
            </a:r>
            <a:r>
              <a:rPr lang="en-US" i="1" dirty="0" smtClean="0"/>
              <a:t>feature maps</a:t>
            </a:r>
            <a:r>
              <a:rPr lang="en-US" dirty="0" smtClean="0"/>
              <a:t> </a:t>
            </a:r>
          </a:p>
          <a:p>
            <a:r>
              <a:rPr lang="en-US" dirty="0"/>
              <a:t>To deal with translation </a:t>
            </a:r>
            <a:r>
              <a:rPr lang="en-US" dirty="0" smtClean="0"/>
              <a:t>invariance, each node in a feature map has the same weights (based on the feature it is looking for), and each node connects to a different overlapping receptive field of the previous layer </a:t>
            </a:r>
          </a:p>
          <a:p>
            <a:r>
              <a:rPr lang="en-US" dirty="0" smtClean="0"/>
              <a:t>Thus each </a:t>
            </a:r>
            <a:r>
              <a:rPr lang="en-US" i="1" dirty="0" smtClean="0"/>
              <a:t>feature map</a:t>
            </a:r>
            <a:r>
              <a:rPr lang="en-US" dirty="0" smtClean="0"/>
              <a:t> searches the full previous layer to see if, where, and how often its feature occurs (precise position less critical)</a:t>
            </a:r>
          </a:p>
          <a:p>
            <a:pPr lvl="1"/>
            <a:r>
              <a:rPr lang="en-US" dirty="0" smtClean="0">
                <a:uFillTx/>
              </a:rPr>
              <a:t>The output will be high at each node in the map corresponding to a receptive field where the feature occurs</a:t>
            </a:r>
          </a:p>
          <a:p>
            <a:pPr lvl="1"/>
            <a:r>
              <a:rPr lang="en-US" dirty="0" smtClean="0"/>
              <a:t>Later layers could concern themselves with higher order combinations of features and rough relative positions</a:t>
            </a:r>
            <a:endParaRPr lang="en-US" dirty="0" smtClean="0">
              <a:uFillTx/>
            </a:endParaRPr>
          </a:p>
          <a:p>
            <a:pPr lvl="1"/>
            <a:r>
              <a:rPr lang="en-US" dirty="0" smtClean="0"/>
              <a:t>Each calculation of a node’s net value, </a:t>
            </a:r>
            <a:r>
              <a:rPr lang="en-US" dirty="0" err="1" smtClean="0"/>
              <a:t>Σ</a:t>
            </a:r>
            <a:r>
              <a:rPr lang="en-US" i="1" dirty="0" err="1" smtClean="0"/>
              <a:t>xw+b</a:t>
            </a:r>
            <a:r>
              <a:rPr lang="en-US" dirty="0" smtClean="0"/>
              <a:t> in the feature map, is called a convolution, based on the similarity to standard convolutions</a:t>
            </a:r>
            <a:endParaRPr lang="en-US" dirty="0" smtClean="0">
              <a:uFillTx/>
            </a:endParaRPr>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16</a:t>
            </a:fld>
            <a:endParaRPr lang="en-US">
              <a:uFillTx/>
            </a:endParaRPr>
          </a:p>
        </p:txBody>
      </p:sp>
      <p:pic>
        <p:nvPicPr>
          <p:cNvPr id="6" name="Picture 5"/>
          <p:cNvPicPr>
            <a:picLocks noChangeAspect="1"/>
          </p:cNvPicPr>
          <p:nvPr/>
        </p:nvPicPr>
        <p:blipFill>
          <a:blip r:embed="rId3"/>
          <a:stretch>
            <a:fillRect/>
          </a:stretch>
        </p:blipFill>
        <p:spPr>
          <a:xfrm>
            <a:off x="6848564" y="5562600"/>
            <a:ext cx="2265026" cy="1068061"/>
          </a:xfrm>
          <a:prstGeom prst="rect">
            <a:avLst/>
          </a:prstGeom>
        </p:spPr>
      </p:pic>
      <p:pic>
        <p:nvPicPr>
          <p:cNvPr id="7" name="Picture 6"/>
          <p:cNvPicPr>
            <a:picLocks noChangeAspect="1"/>
          </p:cNvPicPr>
          <p:nvPr/>
        </p:nvPicPr>
        <p:blipFill>
          <a:blip r:embed="rId4"/>
          <a:stretch>
            <a:fillRect/>
          </a:stretch>
        </p:blipFill>
        <p:spPr>
          <a:xfrm>
            <a:off x="17640" y="5181600"/>
            <a:ext cx="6801459" cy="1589717"/>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126" y="6996"/>
            <a:ext cx="7772400" cy="838200"/>
          </a:xfrm>
        </p:spPr>
        <p:txBody>
          <a:bodyPr/>
          <a:lstStyle/>
          <a:p>
            <a:r>
              <a:rPr lang="en-US" dirty="0" smtClean="0"/>
              <a:t>CNN Structure</a:t>
            </a:r>
            <a:endParaRPr lang="en-US" dirty="0"/>
          </a:p>
        </p:txBody>
      </p:sp>
      <p:sp>
        <p:nvSpPr>
          <p:cNvPr id="3" name="Content Placeholder 2"/>
          <p:cNvSpPr>
            <a:spLocks noGrp="1"/>
          </p:cNvSpPr>
          <p:nvPr>
            <p:ph idx="1"/>
          </p:nvPr>
        </p:nvSpPr>
        <p:spPr>
          <a:xfrm>
            <a:off x="533400" y="762000"/>
            <a:ext cx="8077200" cy="4216233"/>
          </a:xfrm>
        </p:spPr>
        <p:txBody>
          <a:bodyPr>
            <a:normAutofit fontScale="92500" lnSpcReduction="20000"/>
          </a:bodyPr>
          <a:lstStyle/>
          <a:p>
            <a:r>
              <a:rPr lang="en-US" dirty="0" smtClean="0"/>
              <a:t>Each node (e.g. convolution) is calculated for each receptive field in the previous layer</a:t>
            </a:r>
          </a:p>
          <a:p>
            <a:pPr lvl="1"/>
            <a:r>
              <a:rPr lang="en-US" dirty="0" smtClean="0"/>
              <a:t>During training the corresponding weights are always tied to be the same (</a:t>
            </a:r>
            <a:r>
              <a:rPr lang="en-US" dirty="0" err="1" smtClean="0"/>
              <a:t>ala</a:t>
            </a:r>
            <a:r>
              <a:rPr lang="en-US" dirty="0" smtClean="0"/>
              <a:t> BPTT) </a:t>
            </a:r>
          </a:p>
          <a:p>
            <a:pPr lvl="1"/>
            <a:r>
              <a:rPr lang="en-US" dirty="0" smtClean="0"/>
              <a:t>Thus a relatively small number of unique weight parameters to learn, although they are replicated many times in the feature map</a:t>
            </a:r>
          </a:p>
          <a:p>
            <a:pPr lvl="1"/>
            <a:r>
              <a:rPr lang="en-US" dirty="0" smtClean="0"/>
              <a:t>Each node output in CNN is </a:t>
            </a:r>
            <a:r>
              <a:rPr lang="en-US" i="1" dirty="0" smtClean="0"/>
              <a:t>f</a:t>
            </a:r>
            <a:r>
              <a:rPr lang="en-US" dirty="0" smtClean="0"/>
              <a:t>(</a:t>
            </a:r>
            <a:r>
              <a:rPr lang="en-US" dirty="0" err="1" smtClean="0"/>
              <a:t>Σ</a:t>
            </a:r>
            <a:r>
              <a:rPr lang="en-US" i="1" dirty="0" err="1" smtClean="0"/>
              <a:t>xw</a:t>
            </a:r>
            <a:r>
              <a:rPr lang="en-US" dirty="0" smtClean="0"/>
              <a:t> + </a:t>
            </a:r>
            <a:r>
              <a:rPr lang="en-US" i="1" dirty="0" smtClean="0"/>
              <a:t>b</a:t>
            </a:r>
            <a:r>
              <a:rPr lang="en-US" dirty="0" smtClean="0"/>
              <a:t>) (</a:t>
            </a:r>
            <a:r>
              <a:rPr lang="en-US" dirty="0" err="1" smtClean="0"/>
              <a:t>ReLU</a:t>
            </a:r>
            <a:r>
              <a:rPr lang="en-US" dirty="0" smtClean="0"/>
              <a:t>, </a:t>
            </a:r>
            <a:r>
              <a:rPr lang="en-US" dirty="0" err="1" smtClean="0"/>
              <a:t>tanh</a:t>
            </a:r>
            <a:r>
              <a:rPr lang="en-US" dirty="0" smtClean="0"/>
              <a:t> etc.)</a:t>
            </a:r>
          </a:p>
          <a:p>
            <a:pPr lvl="1"/>
            <a:r>
              <a:rPr lang="en-US" dirty="0" smtClean="0"/>
              <a:t>Multiple feature maps in each layer</a:t>
            </a:r>
          </a:p>
          <a:p>
            <a:pPr lvl="1"/>
            <a:r>
              <a:rPr lang="en-US" dirty="0" smtClean="0"/>
              <a:t>Each feature map should learn a different translation invariant feature</a:t>
            </a:r>
          </a:p>
          <a:p>
            <a:pPr lvl="1"/>
            <a:r>
              <a:rPr lang="en-US" dirty="0"/>
              <a:t>Since after first layer, there are always multiple feature maps to connect to the next layer, it is a pre-made human decision as to which previous maps the </a:t>
            </a:r>
            <a:r>
              <a:rPr lang="en-US" dirty="0" smtClean="0"/>
              <a:t>current convolution </a:t>
            </a:r>
            <a:r>
              <a:rPr lang="en-US" dirty="0"/>
              <a:t>map receives inputs from, could connect to all or a </a:t>
            </a:r>
            <a:r>
              <a:rPr lang="en-US" dirty="0" smtClean="0"/>
              <a:t>subset (S2 in figure below)</a:t>
            </a:r>
          </a:p>
          <a:p>
            <a:r>
              <a:rPr lang="en-US" dirty="0"/>
              <a:t>Convolution </a:t>
            </a:r>
            <a:r>
              <a:rPr lang="en-US" dirty="0" smtClean="0"/>
              <a:t>layer causes </a:t>
            </a:r>
            <a:r>
              <a:rPr lang="en-US" dirty="0"/>
              <a:t>total number of features to increase</a:t>
            </a:r>
          </a:p>
          <a:p>
            <a:pPr lvl="1"/>
            <a:endParaRPr lang="en-US" dirty="0" smtClean="0"/>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17</a:t>
            </a:fld>
            <a:endParaRPr lang="en-US">
              <a:uFillTx/>
            </a:endParaRPr>
          </a:p>
        </p:txBody>
      </p:sp>
      <p:pic>
        <p:nvPicPr>
          <p:cNvPr id="6" name="Picture 5"/>
          <p:cNvPicPr>
            <a:picLocks noChangeAspect="1"/>
          </p:cNvPicPr>
          <p:nvPr/>
        </p:nvPicPr>
        <p:blipFill>
          <a:blip r:embed="rId3"/>
          <a:stretch>
            <a:fillRect/>
          </a:stretch>
        </p:blipFill>
        <p:spPr>
          <a:xfrm>
            <a:off x="660570" y="4978233"/>
            <a:ext cx="7815353" cy="1826696"/>
          </a:xfrm>
          <a:prstGeom prst="rect">
            <a:avLst/>
          </a:prstGeom>
        </p:spPr>
      </p:pic>
    </p:spTree>
    <p:extLst>
      <p:ext uri="{BB962C8B-B14F-4D97-AF65-F5344CB8AC3E}">
        <p14:creationId xmlns:p14="http://schemas.microsoft.com/office/powerpoint/2010/main" val="36934574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419" y="25759"/>
            <a:ext cx="7772400" cy="838200"/>
          </a:xfrm>
        </p:spPr>
        <p:txBody>
          <a:bodyPr/>
          <a:lstStyle/>
          <a:p>
            <a:r>
              <a:rPr lang="en-US" dirty="0" smtClean="0"/>
              <a:t>Sub-Sampling (Pooling)</a:t>
            </a:r>
            <a:endParaRPr lang="en-US" dirty="0"/>
          </a:p>
        </p:txBody>
      </p:sp>
      <p:sp>
        <p:nvSpPr>
          <p:cNvPr id="3" name="Content Placeholder 2"/>
          <p:cNvSpPr>
            <a:spLocks noGrp="1"/>
          </p:cNvSpPr>
          <p:nvPr>
            <p:ph idx="1"/>
          </p:nvPr>
        </p:nvSpPr>
        <p:spPr>
          <a:xfrm>
            <a:off x="685800" y="863959"/>
            <a:ext cx="7772400" cy="4012841"/>
          </a:xfrm>
        </p:spPr>
        <p:txBody>
          <a:bodyPr>
            <a:normAutofit fontScale="92500" lnSpcReduction="20000"/>
          </a:bodyPr>
          <a:lstStyle/>
          <a:p>
            <a:r>
              <a:rPr lang="en-US" dirty="0" smtClean="0"/>
              <a:t>Convolution and sub-sampling layers are interleaved</a:t>
            </a:r>
          </a:p>
          <a:p>
            <a:r>
              <a:rPr lang="en-US" dirty="0" smtClean="0"/>
              <a:t>Sub-sampling (Pooling) allows number of features to be diminished, and to pool information</a:t>
            </a:r>
          </a:p>
          <a:p>
            <a:pPr lvl="1"/>
            <a:r>
              <a:rPr lang="en-US" dirty="0" smtClean="0"/>
              <a:t>Pooling replaces the network output at a certain point with a summary statistic of nearby outputs</a:t>
            </a:r>
          </a:p>
          <a:p>
            <a:pPr lvl="1"/>
            <a:r>
              <a:rPr lang="en-US" dirty="0"/>
              <a:t>Max-Pooling common (Just as long as the feature is there, take the max, as exact position is not that critical), also averaging, etc.</a:t>
            </a:r>
          </a:p>
          <a:p>
            <a:pPr lvl="1"/>
            <a:r>
              <a:rPr lang="en-US" dirty="0" smtClean="0"/>
              <a:t>Pooling </a:t>
            </a:r>
            <a:r>
              <a:rPr lang="en-US" dirty="0" err="1" smtClean="0"/>
              <a:t>smooths</a:t>
            </a:r>
            <a:r>
              <a:rPr lang="en-US" dirty="0" smtClean="0"/>
              <a:t> </a:t>
            </a:r>
            <a:r>
              <a:rPr lang="en-US" dirty="0"/>
              <a:t>the data </a:t>
            </a:r>
            <a:r>
              <a:rPr lang="en-US" dirty="0" smtClean="0"/>
              <a:t> and reduces spatial resolution and thus naturally decreases importance of exactly where a feature was found, just keeping the rough location – translation invariance</a:t>
            </a:r>
          </a:p>
          <a:p>
            <a:pPr lvl="1"/>
            <a:r>
              <a:rPr lang="en-US" dirty="0" smtClean="0"/>
              <a:t>2x2 pooling would do 4:1 compression, 3x3 9:1, etc.</a:t>
            </a:r>
          </a:p>
          <a:p>
            <a:pPr lvl="1"/>
            <a:r>
              <a:rPr lang="en-US" dirty="0" smtClean="0"/>
              <a:t>Convolution usually increases number of feature maps, pooling keeps same number of reduced maps (one-to-one correspondence of convolution map to pooled map) as the previous layer</a:t>
            </a:r>
          </a:p>
          <a:p>
            <a:pPr lvl="1"/>
            <a:endParaRPr lang="en-US" dirty="0"/>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18</a:t>
            </a:fld>
            <a:endParaRPr lang="en-US">
              <a:uFillTx/>
            </a:endParaRPr>
          </a:p>
        </p:txBody>
      </p:sp>
      <p:pic>
        <p:nvPicPr>
          <p:cNvPr id="6" name="Picture 5"/>
          <p:cNvPicPr>
            <a:picLocks noChangeAspect="1"/>
          </p:cNvPicPr>
          <p:nvPr/>
        </p:nvPicPr>
        <p:blipFill>
          <a:blip r:embed="rId3"/>
          <a:stretch>
            <a:fillRect/>
          </a:stretch>
        </p:blipFill>
        <p:spPr>
          <a:xfrm>
            <a:off x="660570" y="4978233"/>
            <a:ext cx="7815353" cy="1826696"/>
          </a:xfrm>
          <a:prstGeom prst="rect">
            <a:avLst/>
          </a:prstGeom>
        </p:spPr>
      </p:pic>
    </p:spTree>
    <p:extLst>
      <p:ext uri="{BB962C8B-B14F-4D97-AF65-F5344CB8AC3E}">
        <p14:creationId xmlns:p14="http://schemas.microsoft.com/office/powerpoint/2010/main" val="42679564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Pooling Example (Summing or averaging)</a:t>
            </a:r>
            <a:endParaRPr lang="en-US" dirty="0"/>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19</a:t>
            </a:fld>
            <a:endParaRPr lang="en-US">
              <a:uFillTx/>
            </a:endParaRPr>
          </a:p>
        </p:txBody>
      </p:sp>
      <p:pic>
        <p:nvPicPr>
          <p:cNvPr id="6" name="Picture 5" descr="Pooling_schematic.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371600"/>
            <a:ext cx="8305800" cy="4788930"/>
          </a:xfrm>
          <a:prstGeom prst="rect">
            <a:avLst/>
          </a:prstGeom>
        </p:spPr>
      </p:pic>
    </p:spTree>
    <p:extLst>
      <p:ext uri="{BB962C8B-B14F-4D97-AF65-F5344CB8AC3E}">
        <p14:creationId xmlns:p14="http://schemas.microsoft.com/office/powerpoint/2010/main" val="37670675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uFillTx/>
              </a:rPr>
              <a:t>Deep Learning Overview</a:t>
            </a:r>
            <a:endParaRPr lang="en-US" dirty="0">
              <a:uFillTx/>
            </a:endParaRPr>
          </a:p>
        </p:txBody>
      </p:sp>
      <p:sp>
        <p:nvSpPr>
          <p:cNvPr id="3" name="Content Placeholder 2"/>
          <p:cNvSpPr>
            <a:spLocks noGrp="1"/>
          </p:cNvSpPr>
          <p:nvPr>
            <p:ph idx="1"/>
          </p:nvPr>
        </p:nvSpPr>
        <p:spPr>
          <a:xfrm>
            <a:off x="685800" y="1295400"/>
            <a:ext cx="7924800" cy="4800600"/>
          </a:xfrm>
        </p:spPr>
        <p:txBody>
          <a:bodyPr>
            <a:normAutofit/>
          </a:bodyPr>
          <a:lstStyle/>
          <a:p>
            <a:r>
              <a:rPr lang="en-US" dirty="0" smtClean="0">
                <a:uFillTx/>
              </a:rPr>
              <a:t>Train networks with many layers (vs. shallow nets with just a couple of layers)</a:t>
            </a:r>
          </a:p>
          <a:p>
            <a:r>
              <a:rPr lang="en-US" dirty="0" smtClean="0">
                <a:uFillTx/>
              </a:rPr>
              <a:t>Multiple layers work to build an improved feature space</a:t>
            </a:r>
          </a:p>
          <a:p>
            <a:pPr lvl="1"/>
            <a:r>
              <a:rPr lang="en-US" dirty="0" smtClean="0">
                <a:uFillTx/>
              </a:rPr>
              <a:t>First layer learns 1</a:t>
            </a:r>
            <a:r>
              <a:rPr lang="en-US" baseline="30000" dirty="0" smtClean="0">
                <a:uFillTx/>
              </a:rPr>
              <a:t>st</a:t>
            </a:r>
            <a:r>
              <a:rPr lang="en-US" dirty="0" smtClean="0">
                <a:uFillTx/>
              </a:rPr>
              <a:t> order features (e.g. edges…)</a:t>
            </a:r>
          </a:p>
          <a:p>
            <a:pPr lvl="1"/>
            <a:r>
              <a:rPr lang="en-US" dirty="0" smtClean="0">
                <a:uFillTx/>
              </a:rPr>
              <a:t>2</a:t>
            </a:r>
            <a:r>
              <a:rPr lang="en-US" baseline="30000" dirty="0" smtClean="0">
                <a:uFillTx/>
              </a:rPr>
              <a:t>nd</a:t>
            </a:r>
            <a:r>
              <a:rPr lang="en-US" dirty="0" smtClean="0">
                <a:uFillTx/>
              </a:rPr>
              <a:t> layer learns higher order features (combinations of first layer features, combinations of edges, etc.)</a:t>
            </a:r>
          </a:p>
          <a:p>
            <a:pPr lvl="1"/>
            <a:r>
              <a:rPr lang="en-US" dirty="0" smtClean="0">
                <a:uFillTx/>
              </a:rPr>
              <a:t>Some models learn in an unsupervised mode and discover general features of the input space – serving multiple tasks related to the unsupervised instances (image recognition, etc.)</a:t>
            </a:r>
          </a:p>
          <a:p>
            <a:pPr lvl="1"/>
            <a:r>
              <a:rPr lang="en-US" dirty="0" smtClean="0">
                <a:uFillTx/>
              </a:rPr>
              <a:t>Final layer of transformed features are fed into supervised layer(s)</a:t>
            </a:r>
          </a:p>
          <a:p>
            <a:pPr lvl="2"/>
            <a:r>
              <a:rPr lang="en-US" dirty="0" smtClean="0">
                <a:uFillTx/>
              </a:rPr>
              <a:t>And entire network is often subsequently tuned using supervised training of the entire net, using the initial weightings learned in the unsupervised phase</a:t>
            </a:r>
          </a:p>
          <a:p>
            <a:pPr lvl="1"/>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dirty="0" smtClean="0">
                <a:uFillTx/>
              </a:rPr>
              <a:t>CS 678 – Deep Learning</a:t>
            </a:r>
            <a:endParaRPr lang="en-US" dirty="0">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2</a:t>
            </a:fld>
            <a:endParaRPr lang="en-US" dirty="0">
              <a:uFillTx/>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Pooling (cont.)</a:t>
            </a:r>
            <a:endParaRPr lang="en-US" dirty="0"/>
          </a:p>
        </p:txBody>
      </p:sp>
      <p:sp>
        <p:nvSpPr>
          <p:cNvPr id="3" name="Content Placeholder 2"/>
          <p:cNvSpPr>
            <a:spLocks noGrp="1"/>
          </p:cNvSpPr>
          <p:nvPr>
            <p:ph idx="1"/>
          </p:nvPr>
        </p:nvSpPr>
        <p:spPr>
          <a:xfrm>
            <a:off x="685800" y="1066800"/>
            <a:ext cx="7772400" cy="2438400"/>
          </a:xfrm>
        </p:spPr>
        <p:txBody>
          <a:bodyPr/>
          <a:lstStyle/>
          <a:p>
            <a:pPr marL="342900" lvl="1" indent="-342900">
              <a:buClr>
                <a:schemeClr val="accent2"/>
              </a:buClr>
              <a:buSzPct val="80000"/>
              <a:buFont typeface="Wingdings" charset="2"/>
              <a:buChar char="l"/>
            </a:pPr>
            <a:r>
              <a:rPr lang="en-US" dirty="0" smtClean="0"/>
              <a:t>Common layers are convolution, non-linearity, then pool (repeat)</a:t>
            </a:r>
          </a:p>
          <a:p>
            <a:pPr marL="342900" lvl="1" indent="-342900">
              <a:buClr>
                <a:schemeClr val="accent2"/>
              </a:buClr>
              <a:buSzPct val="80000"/>
              <a:buFont typeface="Wingdings" charset="2"/>
              <a:buChar char="l"/>
            </a:pPr>
            <a:r>
              <a:rPr lang="en-US" dirty="0" smtClean="0"/>
              <a:t>Note that pooling always decreases map volumes (unless pool stride = 1, highly overlapped), making real deep nets more difficult.  Pooling is sometimes used only after multiple convolved layers and sometimes not at all. </a:t>
            </a:r>
          </a:p>
          <a:p>
            <a:pPr marL="342900" lvl="1" indent="-342900">
              <a:buClr>
                <a:schemeClr val="accent2"/>
              </a:buClr>
              <a:buSzPct val="80000"/>
              <a:buFont typeface="Wingdings" charset="2"/>
              <a:buChar char="l"/>
            </a:pPr>
            <a:r>
              <a:rPr lang="en-US" sz="2000" dirty="0" smtClean="0"/>
              <a:t>At later layers pooling can make network invariant to more than just translation – </a:t>
            </a:r>
            <a:r>
              <a:rPr lang="en-US" sz="2000" i="1" dirty="0" smtClean="0"/>
              <a:t>learned invariances</a:t>
            </a:r>
            <a:endParaRPr lang="en-US" sz="2000" i="1" dirty="0"/>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20</a:t>
            </a:fld>
            <a:endParaRPr lang="en-US">
              <a:uFillTx/>
            </a:endParaRPr>
          </a:p>
        </p:txBody>
      </p:sp>
      <p:pic>
        <p:nvPicPr>
          <p:cNvPr id="6" name="Picture 5" descr="Untitl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3073" y="3581400"/>
            <a:ext cx="4724400" cy="2770596"/>
          </a:xfrm>
          <a:prstGeom prst="rect">
            <a:avLst/>
          </a:prstGeom>
        </p:spPr>
      </p:pic>
    </p:spTree>
    <p:extLst>
      <p:ext uri="{BB962C8B-B14F-4D97-AF65-F5344CB8AC3E}">
        <p14:creationId xmlns:p14="http://schemas.microsoft.com/office/powerpoint/2010/main" val="18405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CNN Training</a:t>
            </a:r>
            <a:endParaRPr lang="en-US" dirty="0"/>
          </a:p>
        </p:txBody>
      </p:sp>
      <p:sp>
        <p:nvSpPr>
          <p:cNvPr id="3" name="Content Placeholder 2"/>
          <p:cNvSpPr>
            <a:spLocks noGrp="1"/>
          </p:cNvSpPr>
          <p:nvPr>
            <p:ph idx="1"/>
          </p:nvPr>
        </p:nvSpPr>
        <p:spPr>
          <a:xfrm>
            <a:off x="685800" y="1066800"/>
            <a:ext cx="7924800" cy="5181600"/>
          </a:xfrm>
        </p:spPr>
        <p:txBody>
          <a:bodyPr>
            <a:normAutofit fontScale="77500" lnSpcReduction="20000"/>
          </a:bodyPr>
          <a:lstStyle/>
          <a:p>
            <a:r>
              <a:rPr lang="en-US" dirty="0" smtClean="0"/>
              <a:t>Trained with BP but with weight tying in each feature map</a:t>
            </a:r>
          </a:p>
          <a:p>
            <a:pPr lvl="1"/>
            <a:r>
              <a:rPr lang="en-US" dirty="0" smtClean="0"/>
              <a:t>Randomized initial weights through entire network</a:t>
            </a:r>
          </a:p>
          <a:p>
            <a:pPr lvl="1"/>
            <a:r>
              <a:rPr lang="en-US" dirty="0" smtClean="0"/>
              <a:t>Just average the weight updates over the tied weights in feature map layers</a:t>
            </a:r>
          </a:p>
          <a:p>
            <a:r>
              <a:rPr lang="en-US" dirty="0" smtClean="0"/>
              <a:t>Convolution layer</a:t>
            </a:r>
          </a:p>
          <a:p>
            <a:pPr lvl="1"/>
            <a:r>
              <a:rPr lang="en-US" dirty="0" smtClean="0"/>
              <a:t>Each feature map has one weight for each input and one bias</a:t>
            </a:r>
          </a:p>
          <a:p>
            <a:pPr lvl="1"/>
            <a:r>
              <a:rPr lang="en-US" dirty="0" smtClean="0"/>
              <a:t>Thus a feature map with a 5x5 receptive field (filter) would have a total of 26 weights, which are the same coming into each node of the feature map</a:t>
            </a:r>
          </a:p>
          <a:p>
            <a:pPr lvl="1"/>
            <a:r>
              <a:rPr lang="en-US" dirty="0" smtClean="0"/>
              <a:t>If a </a:t>
            </a:r>
            <a:r>
              <a:rPr lang="en-US" dirty="0"/>
              <a:t>convolution </a:t>
            </a:r>
            <a:r>
              <a:rPr lang="en-US" dirty="0" smtClean="0"/>
              <a:t>layer had 10 feature maps, then only a total of 260 unique weights to be trained in that layer (much less than an arbitrary deep net layer without sharing)</a:t>
            </a:r>
          </a:p>
          <a:p>
            <a:r>
              <a:rPr lang="en-US" dirty="0" smtClean="0"/>
              <a:t>Sub-Sampling (Pooling) Layer</a:t>
            </a:r>
          </a:p>
          <a:p>
            <a:pPr lvl="1"/>
            <a:r>
              <a:rPr lang="en-US" dirty="0" smtClean="0"/>
              <a:t>All elements of receptive field </a:t>
            </a:r>
            <a:r>
              <a:rPr lang="en-US" dirty="0" err="1" smtClean="0"/>
              <a:t>max’d</a:t>
            </a:r>
            <a:r>
              <a:rPr lang="en-US" dirty="0" smtClean="0"/>
              <a:t>, averaged, summed, etc.  Result multiplied by one trainable weight and a bias added, then passed through non-linear function (detector, e.g. </a:t>
            </a:r>
            <a:r>
              <a:rPr lang="en-US" dirty="0" err="1" smtClean="0"/>
              <a:t>ReLU</a:t>
            </a:r>
            <a:r>
              <a:rPr lang="en-US" dirty="0" smtClean="0"/>
              <a:t>) for each pooling node</a:t>
            </a:r>
          </a:p>
          <a:p>
            <a:pPr lvl="1"/>
            <a:r>
              <a:rPr lang="en-US" dirty="0" smtClean="0"/>
              <a:t>If a layer had 10 pooling feature maps, then 20 unique weights to be trained</a:t>
            </a:r>
          </a:p>
          <a:p>
            <a:r>
              <a:rPr lang="en-US" dirty="0"/>
              <a:t>While all weights are trained, the structure of the CNN is currently </a:t>
            </a:r>
            <a:r>
              <a:rPr lang="en-US" dirty="0" smtClean="0"/>
              <a:t>usually </a:t>
            </a:r>
            <a:r>
              <a:rPr lang="en-US" dirty="0"/>
              <a:t>hand </a:t>
            </a:r>
            <a:r>
              <a:rPr lang="en-US" dirty="0" smtClean="0"/>
              <a:t>crafted with </a:t>
            </a:r>
            <a:r>
              <a:rPr lang="en-US" dirty="0"/>
              <a:t>trial and error.</a:t>
            </a:r>
          </a:p>
          <a:p>
            <a:pPr lvl="1"/>
            <a:r>
              <a:rPr lang="en-US" dirty="0"/>
              <a:t>Number of total layers, number of receptive fields, size of receptive fields, size of sub-sampling (pooling) </a:t>
            </a:r>
            <a:r>
              <a:rPr lang="en-US" dirty="0" smtClean="0"/>
              <a:t>fields, which fields of the previous layer to connect to</a:t>
            </a:r>
          </a:p>
          <a:p>
            <a:pPr lvl="1"/>
            <a:r>
              <a:rPr lang="en-US" dirty="0" smtClean="0"/>
              <a:t>Typically </a:t>
            </a:r>
            <a:r>
              <a:rPr lang="en-US" dirty="0"/>
              <a:t>decrease size of </a:t>
            </a:r>
            <a:r>
              <a:rPr lang="en-US" dirty="0" smtClean="0"/>
              <a:t>feature maps and </a:t>
            </a:r>
            <a:r>
              <a:rPr lang="en-US" dirty="0"/>
              <a:t>increase number of </a:t>
            </a:r>
            <a:r>
              <a:rPr lang="en-US" dirty="0" smtClean="0"/>
              <a:t>feature maps for later layers</a:t>
            </a:r>
            <a:endParaRPr lang="en-US" dirty="0"/>
          </a:p>
          <a:p>
            <a:endParaRPr lang="en-US" dirty="0" smtClean="0"/>
          </a:p>
          <a:p>
            <a:pPr lvl="1"/>
            <a:endParaRPr lang="en-US" dirty="0"/>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21</a:t>
            </a:fld>
            <a:endParaRPr lang="en-US">
              <a:uFillTx/>
            </a:endParaRPr>
          </a:p>
        </p:txBody>
      </p:sp>
    </p:spTree>
    <p:extLst>
      <p:ext uri="{BB962C8B-B14F-4D97-AF65-F5344CB8AC3E}">
        <p14:creationId xmlns:p14="http://schemas.microsoft.com/office/powerpoint/2010/main" val="4161038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CNN Hyperparameters</a:t>
            </a:r>
            <a:endParaRPr lang="en-US" dirty="0"/>
          </a:p>
        </p:txBody>
      </p:sp>
      <p:sp>
        <p:nvSpPr>
          <p:cNvPr id="3" name="Content Placeholder 2"/>
          <p:cNvSpPr>
            <a:spLocks noGrp="1"/>
          </p:cNvSpPr>
          <p:nvPr>
            <p:ph idx="1"/>
          </p:nvPr>
        </p:nvSpPr>
        <p:spPr>
          <a:xfrm>
            <a:off x="685800" y="1066800"/>
            <a:ext cx="7772400" cy="5029200"/>
          </a:xfrm>
        </p:spPr>
        <p:txBody>
          <a:bodyPr>
            <a:normAutofit fontScale="92500" lnSpcReduction="10000"/>
          </a:bodyPr>
          <a:lstStyle/>
          <a:p>
            <a:r>
              <a:rPr lang="en-US" dirty="0" smtClean="0"/>
              <a:t>Structure itself, number of layers, size of filters, number of feature maps in convolution layers, connectivity between layers, activation functions, final supervised layers, etc.</a:t>
            </a:r>
          </a:p>
          <a:p>
            <a:r>
              <a:rPr lang="en-US" dirty="0" smtClean="0"/>
              <a:t>Drop</a:t>
            </a:r>
            <a:r>
              <a:rPr lang="en-US" dirty="0"/>
              <a:t>-out often used </a:t>
            </a:r>
            <a:r>
              <a:rPr lang="en-US" dirty="0" smtClean="0"/>
              <a:t>in final fully connected layers for </a:t>
            </a:r>
            <a:r>
              <a:rPr lang="en-US" dirty="0"/>
              <a:t>overfit </a:t>
            </a:r>
            <a:r>
              <a:rPr lang="en-US" dirty="0" smtClean="0"/>
              <a:t>avoidance – less critical in convolution/pooling layers which already regularize due to weight sharing</a:t>
            </a:r>
            <a:endParaRPr lang="en-US" dirty="0"/>
          </a:p>
          <a:p>
            <a:r>
              <a:rPr lang="en-US" i="1" dirty="0" smtClean="0"/>
              <a:t>Stride</a:t>
            </a:r>
            <a:r>
              <a:rPr lang="en-US" dirty="0" smtClean="0"/>
              <a:t> – Don’t have to test every location for the feature (i.e. stride = 1), could sample more coarsely</a:t>
            </a:r>
          </a:p>
          <a:p>
            <a:pPr lvl="1"/>
            <a:r>
              <a:rPr lang="en-US" dirty="0" smtClean="0"/>
              <a:t>Another option (besides pooling) for down-sampling</a:t>
            </a:r>
          </a:p>
          <a:p>
            <a:r>
              <a:rPr lang="en-US" dirty="0" smtClean="0"/>
              <a:t>As is, the feature map would always decrease in volume which is not always desirable - </a:t>
            </a:r>
            <a:r>
              <a:rPr lang="en-US" i="1" dirty="0" smtClean="0"/>
              <a:t>Zero-padding </a:t>
            </a:r>
            <a:r>
              <a:rPr lang="en-US" dirty="0" smtClean="0"/>
              <a:t>avoids this and lets us maintain up to the same volume</a:t>
            </a:r>
          </a:p>
          <a:p>
            <a:pPr lvl="1"/>
            <a:r>
              <a:rPr lang="en-US" dirty="0"/>
              <a:t>Would shrink fast for large kernel/filter sizes and would limit the depth (number of layers) in the network</a:t>
            </a:r>
          </a:p>
          <a:p>
            <a:pPr lvl="1"/>
            <a:r>
              <a:rPr lang="en-US" dirty="0" smtClean="0"/>
              <a:t>Also allows the different filter sizes to fit arbitrary map widths</a:t>
            </a:r>
          </a:p>
          <a:p>
            <a:pPr lvl="1"/>
            <a:endParaRPr lang="en-US" dirty="0"/>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22</a:t>
            </a:fld>
            <a:endParaRPr lang="en-US">
              <a:uFillTx/>
            </a:endParaRPr>
          </a:p>
        </p:txBody>
      </p:sp>
    </p:spTree>
    <p:extLst>
      <p:ext uri="{BB962C8B-B14F-4D97-AF65-F5344CB8AC3E}">
        <p14:creationId xmlns:p14="http://schemas.microsoft.com/office/powerpoint/2010/main" val="3462302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 Example</a:t>
            </a:r>
            <a:endParaRPr lang="en-US" dirty="0"/>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23</a:t>
            </a:fld>
            <a:endParaRPr lang="en-US">
              <a:uFillTx/>
            </a:endParaRPr>
          </a:p>
        </p:txBody>
      </p:sp>
      <p:pic>
        <p:nvPicPr>
          <p:cNvPr id="6" name="Picture 5" descr="Convolution_schematic.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345391"/>
            <a:ext cx="6680200" cy="4876800"/>
          </a:xfrm>
          <a:prstGeom prst="rect">
            <a:avLst/>
          </a:prstGeom>
        </p:spPr>
      </p:pic>
    </p:spTree>
    <p:extLst>
      <p:ext uri="{BB962C8B-B14F-4D97-AF65-F5344CB8AC3E}">
        <p14:creationId xmlns:p14="http://schemas.microsoft.com/office/powerpoint/2010/main" val="9951727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458200" cy="838200"/>
          </a:xfrm>
        </p:spPr>
        <p:txBody>
          <a:bodyPr/>
          <a:lstStyle/>
          <a:p>
            <a:r>
              <a:rPr lang="en-US" dirty="0" smtClean="0"/>
              <a:t>Example – LeNet-5 – MNIST Classification</a:t>
            </a:r>
            <a:endParaRPr lang="en-US" dirty="0"/>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24</a:t>
            </a:fld>
            <a:endParaRPr lang="en-US">
              <a:uFillTx/>
            </a:endParaRPr>
          </a:p>
        </p:txBody>
      </p:sp>
      <p:pic>
        <p:nvPicPr>
          <p:cNvPr id="9" name="Picture 8"/>
          <p:cNvPicPr>
            <a:picLocks noChangeAspect="1"/>
          </p:cNvPicPr>
          <p:nvPr/>
        </p:nvPicPr>
        <p:blipFill>
          <a:blip r:embed="rId3"/>
          <a:stretch>
            <a:fillRect/>
          </a:stretch>
        </p:blipFill>
        <p:spPr>
          <a:xfrm>
            <a:off x="0" y="3168387"/>
            <a:ext cx="9144000" cy="3156213"/>
          </a:xfrm>
          <a:prstGeom prst="rect">
            <a:avLst/>
          </a:prstGeom>
        </p:spPr>
      </p:pic>
      <p:sp>
        <p:nvSpPr>
          <p:cNvPr id="10" name="Content Placeholder 9"/>
          <p:cNvSpPr>
            <a:spLocks noGrp="1"/>
          </p:cNvSpPr>
          <p:nvPr>
            <p:ph idx="1"/>
          </p:nvPr>
        </p:nvSpPr>
        <p:spPr>
          <a:xfrm>
            <a:off x="685800" y="1295400"/>
            <a:ext cx="3733800" cy="1676400"/>
          </a:xfrm>
        </p:spPr>
        <p:txBody>
          <a:bodyPr/>
          <a:lstStyle/>
          <a:p>
            <a:r>
              <a:rPr lang="en-US" dirty="0" smtClean="0"/>
              <a:t>To help it all sink in:</a:t>
            </a:r>
          </a:p>
          <a:p>
            <a:r>
              <a:rPr lang="en-US" dirty="0" smtClean="0"/>
              <a:t>How many weights to be trained at each layer?</a:t>
            </a:r>
            <a:endParaRPr lang="en-US" dirty="0"/>
          </a:p>
        </p:txBody>
      </p:sp>
      <p:pic>
        <p:nvPicPr>
          <p:cNvPr id="11" name="Picture 10"/>
          <p:cNvPicPr>
            <a:picLocks noChangeAspect="1"/>
          </p:cNvPicPr>
          <p:nvPr/>
        </p:nvPicPr>
        <p:blipFill>
          <a:blip r:embed="rId4"/>
          <a:stretch>
            <a:fillRect/>
          </a:stretch>
        </p:blipFill>
        <p:spPr>
          <a:xfrm>
            <a:off x="4953000" y="1053723"/>
            <a:ext cx="4127500" cy="1994277"/>
          </a:xfrm>
          <a:prstGeom prst="rect">
            <a:avLst/>
          </a:prstGeom>
        </p:spPr>
      </p:pic>
      <p:sp>
        <p:nvSpPr>
          <p:cNvPr id="12" name="TextBox 11"/>
          <p:cNvSpPr txBox="1"/>
          <p:nvPr/>
        </p:nvSpPr>
        <p:spPr>
          <a:xfrm>
            <a:off x="503763" y="6400800"/>
            <a:ext cx="7725837" cy="338554"/>
          </a:xfrm>
          <a:prstGeom prst="rect">
            <a:avLst/>
          </a:prstGeom>
        </p:spPr>
        <p:txBody>
          <a:bodyPr wrap="square" rtlCol="0">
            <a:spAutoFit/>
          </a:bodyPr>
          <a:lstStyle/>
          <a:p>
            <a:r>
              <a:rPr lang="en-US" sz="1600" dirty="0" smtClean="0"/>
              <a:t>5x5		2x2	       5x5	          2x2		Fully Connected     </a:t>
            </a:r>
            <a:endParaRPr lang="en-US" sz="1600" dirty="0"/>
          </a:p>
        </p:txBody>
      </p:sp>
    </p:spTree>
    <p:extLst>
      <p:ext uri="{BB962C8B-B14F-4D97-AF65-F5344CB8AC3E}">
        <p14:creationId xmlns:p14="http://schemas.microsoft.com/office/powerpoint/2010/main" val="3363555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LeCun-5 Example</a:t>
            </a:r>
            <a:endParaRPr lang="en-US" dirty="0"/>
          </a:p>
        </p:txBody>
      </p:sp>
      <p:sp>
        <p:nvSpPr>
          <p:cNvPr id="3" name="Content Placeholder 2"/>
          <p:cNvSpPr>
            <a:spLocks noGrp="1"/>
          </p:cNvSpPr>
          <p:nvPr>
            <p:ph idx="1"/>
          </p:nvPr>
        </p:nvSpPr>
        <p:spPr>
          <a:xfrm>
            <a:off x="613813" y="4495800"/>
            <a:ext cx="7772400" cy="2286000"/>
          </a:xfrm>
        </p:spPr>
        <p:txBody>
          <a:bodyPr>
            <a:normAutofit fontScale="55000" lnSpcReduction="20000"/>
          </a:bodyPr>
          <a:lstStyle/>
          <a:p>
            <a:r>
              <a:rPr lang="en-US" dirty="0"/>
              <a:t>Why 32x32 to start </a:t>
            </a:r>
            <a:r>
              <a:rPr lang="en-US" dirty="0" smtClean="0"/>
              <a:t>with?  </a:t>
            </a:r>
            <a:r>
              <a:rPr lang="en-US" dirty="0"/>
              <a:t>Actual characters never bigger than 28x28.  Just padding the edges so for example the top corner node of the feature map can have a pad of two up and left for its feature </a:t>
            </a:r>
            <a:r>
              <a:rPr lang="en-US" dirty="0" smtClean="0"/>
              <a:t>map.  Same </a:t>
            </a:r>
            <a:r>
              <a:rPr lang="en-US" dirty="0"/>
              <a:t>things happens with 14x14 to 10x10 drop </a:t>
            </a:r>
            <a:r>
              <a:rPr lang="en-US" dirty="0" smtClean="0"/>
              <a:t>from S2 </a:t>
            </a:r>
            <a:r>
              <a:rPr lang="en-US" dirty="0"/>
              <a:t>to </a:t>
            </a:r>
            <a:r>
              <a:rPr lang="en-US" dirty="0" smtClean="0"/>
              <a:t>C3</a:t>
            </a:r>
          </a:p>
          <a:p>
            <a:r>
              <a:rPr lang="en-US" dirty="0" smtClean="0"/>
              <a:t>S2 and S4 non-overlapping and pool by summing – We include here the 4 </a:t>
            </a:r>
            <a:r>
              <a:rPr lang="en-US" dirty="0" err="1" smtClean="0"/>
              <a:t>unweighted</a:t>
            </a:r>
            <a:r>
              <a:rPr lang="en-US" dirty="0" smtClean="0"/>
              <a:t> connections</a:t>
            </a:r>
            <a:endParaRPr lang="en-US" dirty="0"/>
          </a:p>
          <a:p>
            <a:r>
              <a:rPr lang="en-US" dirty="0" smtClean="0"/>
              <a:t>C3</a:t>
            </a:r>
            <a:r>
              <a:rPr lang="en-US" dirty="0"/>
              <a:t>: 6 </a:t>
            </a:r>
            <a:r>
              <a:rPr lang="en-US" dirty="0" smtClean="0"/>
              <a:t>maps connect to </a:t>
            </a:r>
            <a:r>
              <a:rPr lang="en-US" dirty="0"/>
              <a:t>3, 9 to 4, and 1</a:t>
            </a:r>
            <a:r>
              <a:rPr lang="en-US" dirty="0" smtClean="0"/>
              <a:t> </a:t>
            </a:r>
            <a:r>
              <a:rPr lang="en-US" dirty="0"/>
              <a:t>to all </a:t>
            </a:r>
            <a:r>
              <a:rPr lang="en-US" dirty="0" smtClean="0"/>
              <a:t>6. Forces </a:t>
            </a:r>
            <a:r>
              <a:rPr lang="en-US" dirty="0"/>
              <a:t>discovery of more diverse feature </a:t>
            </a:r>
            <a:r>
              <a:rPr lang="en-US" dirty="0" smtClean="0"/>
              <a:t>combinations. Table </a:t>
            </a:r>
            <a:r>
              <a:rPr lang="en-US" dirty="0"/>
              <a:t>1 only considers contiguous subsets of 3, and more mixed subsets of 4 feature maps, and one with all – </a:t>
            </a:r>
            <a:r>
              <a:rPr lang="en-US" dirty="0" smtClean="0"/>
              <a:t>early heuristic attempt which is less crucial, could just connect to all or other variations are fine</a:t>
            </a:r>
          </a:p>
          <a:p>
            <a:r>
              <a:rPr lang="en-US" dirty="0" err="1" smtClean="0"/>
              <a:t>LeCun</a:t>
            </a:r>
            <a:r>
              <a:rPr lang="en-US" dirty="0" smtClean="0"/>
              <a:t> used a special RBF output approach in his LeCun-5 model.  Could commonly have just gone into an output layer at F6 with 10 output nodes. Then would have been 10*(120+1) = 1210 weights going to the last output layer</a:t>
            </a:r>
          </a:p>
          <a:p>
            <a:r>
              <a:rPr lang="en-US" dirty="0" smtClean="0"/>
              <a:t>~340,000 total connections</a:t>
            </a:r>
            <a:r>
              <a:rPr lang="en-US" dirty="0"/>
              <a:t>, </a:t>
            </a:r>
            <a:r>
              <a:rPr lang="en-US" dirty="0" smtClean="0"/>
              <a:t>with 60,000 </a:t>
            </a:r>
            <a:r>
              <a:rPr lang="en-US" dirty="0"/>
              <a:t>trainable </a:t>
            </a:r>
            <a:r>
              <a:rPr lang="en-US" dirty="0" smtClean="0"/>
              <a:t>parameters 97% of which are in the final MLP</a:t>
            </a:r>
            <a:endParaRPr lang="en-US" dirty="0"/>
          </a:p>
          <a:p>
            <a:endParaRPr lang="en-US" dirty="0"/>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25</a:t>
            </a:fld>
            <a:endParaRPr lang="en-US">
              <a:uFillTx/>
            </a:endParaRPr>
          </a:p>
        </p:txBody>
      </p:sp>
      <p:graphicFrame>
        <p:nvGraphicFramePr>
          <p:cNvPr id="6" name="Table 5"/>
          <p:cNvGraphicFramePr>
            <a:graphicFrameLocks noGrp="1"/>
          </p:cNvGraphicFramePr>
          <p:nvPr>
            <p:extLst>
              <p:ext uri="{D42A27DB-BD31-4B8C-83A1-F6EECF244321}">
                <p14:modId xmlns:p14="http://schemas.microsoft.com/office/powerpoint/2010/main" val="2388982980"/>
              </p:ext>
            </p:extLst>
          </p:nvPr>
        </p:nvGraphicFramePr>
        <p:xfrm>
          <a:off x="457200" y="1066800"/>
          <a:ext cx="8305800" cy="3235960"/>
        </p:xfrm>
        <a:graphic>
          <a:graphicData uri="http://schemas.openxmlformats.org/drawingml/2006/table">
            <a:tbl>
              <a:tblPr firstRow="1" bandRow="1">
                <a:tableStyleId>{2D5ABB26-0587-4C30-8999-92F81FD0307C}</a:tableStyleId>
              </a:tblPr>
              <a:tblGrid>
                <a:gridCol w="8382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4572000">
                  <a:extLst>
                    <a:ext uri="{9D8B030D-6E8A-4147-A177-3AD203B41FA5}">
                      <a16:colId xmlns:a16="http://schemas.microsoft.com/office/drawing/2014/main" val="20002"/>
                    </a:ext>
                  </a:extLst>
                </a:gridCol>
              </a:tblGrid>
              <a:tr h="370840">
                <a:tc>
                  <a:txBody>
                    <a:bodyPr/>
                    <a:lstStyle/>
                    <a:p>
                      <a:r>
                        <a:rPr lang="en-US" dirty="0" smtClean="0"/>
                        <a:t>Layer</a:t>
                      </a:r>
                      <a:endParaRPr lang="en-US"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dirty="0" smtClean="0"/>
                        <a:t>Trainable Weights</a:t>
                      </a:r>
                      <a:endParaRPr lang="en-US"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dirty="0" smtClean="0"/>
                        <a:t>Connections</a:t>
                      </a:r>
                      <a:endParaRPr lang="en-US"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dirty="0" smtClean="0"/>
                        <a:t>C1</a:t>
                      </a:r>
                      <a:endParaRPr lang="en-US"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dirty="0" smtClean="0"/>
                        <a:t>(25+1)*6</a:t>
                      </a:r>
                      <a:r>
                        <a:rPr lang="en-US" baseline="0" dirty="0" smtClean="0"/>
                        <a:t> = 156</a:t>
                      </a:r>
                      <a:endParaRPr lang="en-US"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(25+1)*6</a:t>
                      </a:r>
                      <a:r>
                        <a:rPr lang="en-US" baseline="0" dirty="0" smtClean="0"/>
                        <a:t>*28*28 = 122,304</a:t>
                      </a:r>
                      <a:endParaRPr lang="en-US" dirty="0" smtClean="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dirty="0" smtClean="0"/>
                        <a:t>S2</a:t>
                      </a:r>
                      <a:endParaRPr lang="en-US"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dirty="0" smtClean="0"/>
                        <a:t>(1+1)*6 = 12</a:t>
                      </a:r>
                      <a:endParaRPr lang="en-US"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dirty="0" smtClean="0"/>
                        <a:t>(4+1)*6*14*14</a:t>
                      </a:r>
                      <a:r>
                        <a:rPr lang="en-US" baseline="0" dirty="0" smtClean="0"/>
                        <a:t> = 5880 (2x2 links and bias)</a:t>
                      </a:r>
                      <a:endParaRPr lang="en-US"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dirty="0" smtClean="0"/>
                        <a:t>C3</a:t>
                      </a:r>
                      <a:endParaRPr lang="en-US"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dirty="0" smtClean="0"/>
                        <a:t>6*(25*3+1) + 9*(25*4+1) + 1*(25*6+1) = 1516</a:t>
                      </a:r>
                      <a:endParaRPr lang="en-US"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dirty="0" smtClean="0"/>
                        <a:t>1516*10*10 = 151,600</a:t>
                      </a:r>
                      <a:endParaRPr lang="en-US"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dirty="0" smtClean="0"/>
                        <a:t>S4</a:t>
                      </a:r>
                      <a:endParaRPr lang="en-US"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dirty="0" smtClean="0"/>
                        <a:t>16*2 = 32</a:t>
                      </a:r>
                      <a:endParaRPr lang="en-US"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16*5*5*5 = 2000  </a:t>
                      </a:r>
                      <a:r>
                        <a:rPr lang="en-US" baseline="0" dirty="0" smtClean="0"/>
                        <a:t>(2x2 links and bias)</a:t>
                      </a:r>
                      <a:endParaRPr lang="en-US" dirty="0" smtClean="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r>
                        <a:rPr lang="en-US" dirty="0" smtClean="0"/>
                        <a:t>C5</a:t>
                      </a:r>
                      <a:endParaRPr lang="en-US"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dirty="0" smtClean="0"/>
                        <a:t>120*(5*5*16+1) = 48,120 </a:t>
                      </a:r>
                      <a:endParaRPr lang="en-US"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dirty="0" smtClean="0"/>
                        <a:t>Same</a:t>
                      </a:r>
                      <a:r>
                        <a:rPr lang="en-US" baseline="0" dirty="0" smtClean="0"/>
                        <a:t> since fully connected MLP at this point</a:t>
                      </a:r>
                      <a:endParaRPr lang="en-US"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r>
                        <a:rPr lang="en-US" dirty="0" smtClean="0"/>
                        <a:t>F6</a:t>
                      </a:r>
                      <a:endParaRPr lang="en-US"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dirty="0" smtClean="0"/>
                        <a:t>84*(120+1) = 10,164</a:t>
                      </a:r>
                      <a:endParaRPr lang="en-US"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dirty="0" smtClean="0"/>
                        <a:t>Same</a:t>
                      </a:r>
                      <a:endParaRPr lang="en-US"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r>
                        <a:rPr lang="en-US" dirty="0" smtClean="0"/>
                        <a:t>Output</a:t>
                      </a:r>
                      <a:endParaRPr lang="en-US"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10*(84+1) = 850 (RBF)</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dirty="0" smtClean="0"/>
                        <a:t>Same</a:t>
                      </a:r>
                      <a:endParaRPr lang="en-US"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852965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ILSVRC Image net </a:t>
            </a:r>
            <a:r>
              <a:rPr lang="en-US" dirty="0" smtClean="0"/>
              <a:t>Large Scale Vision Recognition Competition</a:t>
            </a:r>
            <a:endParaRPr lang="en-US" dirty="0"/>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26</a:t>
            </a:fld>
            <a:endParaRPr lang="en-US">
              <a:uFillTx/>
            </a:endParaRPr>
          </a:p>
        </p:txBody>
      </p:sp>
      <p:pic>
        <p:nvPicPr>
          <p:cNvPr id="6" name="Picture 5" descr="alexnet_tugce_kyunghee.jpg"/>
          <p:cNvPicPr>
            <a:picLocks noChangeAspect="1"/>
          </p:cNvPicPr>
          <p:nvPr/>
        </p:nvPicPr>
        <p:blipFill rotWithShape="1">
          <a:blip r:embed="rId3">
            <a:extLst>
              <a:ext uri="{28A0092B-C50C-407E-A947-70E740481C1C}">
                <a14:useLocalDpi xmlns:a14="http://schemas.microsoft.com/office/drawing/2010/main" val="0"/>
              </a:ext>
            </a:extLst>
          </a:blip>
          <a:srcRect t="18422"/>
          <a:stretch/>
        </p:blipFill>
        <p:spPr>
          <a:xfrm>
            <a:off x="304800" y="1729619"/>
            <a:ext cx="8382000" cy="5128381"/>
          </a:xfrm>
          <a:prstGeom prst="rect">
            <a:avLst/>
          </a:prstGeom>
        </p:spPr>
      </p:pic>
      <p:sp>
        <p:nvSpPr>
          <p:cNvPr id="3" name="TextBox 2"/>
          <p:cNvSpPr txBox="1"/>
          <p:nvPr/>
        </p:nvSpPr>
        <p:spPr>
          <a:xfrm>
            <a:off x="1143000" y="1219200"/>
            <a:ext cx="7025180" cy="830997"/>
          </a:xfrm>
          <a:prstGeom prst="rect">
            <a:avLst/>
          </a:prstGeom>
        </p:spPr>
        <p:txBody>
          <a:bodyPr wrap="none" rtlCol="0">
            <a:spAutoFit/>
          </a:bodyPr>
          <a:lstStyle/>
          <a:p>
            <a:r>
              <a:rPr lang="en-US" dirty="0" smtClean="0"/>
              <a:t>RGB: 224 x 224 x 3 = 150,528 raw real valued features</a:t>
            </a:r>
          </a:p>
          <a:p>
            <a:r>
              <a:rPr lang="en-US" dirty="0" smtClean="0"/>
              <a:t> </a:t>
            </a:r>
            <a:endParaRPr lang="en-US" dirty="0"/>
          </a:p>
        </p:txBody>
      </p:sp>
    </p:spTree>
    <p:extLst>
      <p:ext uri="{BB962C8B-B14F-4D97-AF65-F5344CB8AC3E}">
        <p14:creationId xmlns:p14="http://schemas.microsoft.com/office/powerpoint/2010/main" val="253144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df.jpg"/>
          <p:cNvPicPr>
            <a:picLocks noGrp="1" noChangeAspect="1"/>
          </p:cNvPicPr>
          <p:nvPr>
            <p:ph idx="1"/>
          </p:nvPr>
        </p:nvPicPr>
        <p:blipFill rotWithShape="1">
          <a:blip r:embed="rId3">
            <a:extLst>
              <a:ext uri="{28A0092B-C50C-407E-A947-70E740481C1C}">
                <a14:useLocalDpi xmlns:a14="http://schemas.microsoft.com/office/drawing/2010/main" val="0"/>
              </a:ext>
            </a:extLst>
          </a:blip>
          <a:srcRect l="426" r="49328"/>
          <a:stretch/>
        </p:blipFill>
        <p:spPr>
          <a:xfrm>
            <a:off x="152400" y="1295400"/>
            <a:ext cx="4288269" cy="4800600"/>
          </a:xfrm>
        </p:spPr>
      </p:pic>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27</a:t>
            </a:fld>
            <a:endParaRPr lang="en-US">
              <a:uFillTx/>
            </a:endParaRPr>
          </a:p>
        </p:txBody>
      </p:sp>
      <p:sp>
        <p:nvSpPr>
          <p:cNvPr id="10" name="Title 1"/>
          <p:cNvSpPr>
            <a:spLocks noGrp="1"/>
          </p:cNvSpPr>
          <p:nvPr>
            <p:ph type="title"/>
          </p:nvPr>
        </p:nvSpPr>
        <p:spPr>
          <a:xfrm>
            <a:off x="533400" y="239486"/>
            <a:ext cx="8229600" cy="838200"/>
          </a:xfrm>
        </p:spPr>
        <p:txBody>
          <a:bodyPr/>
          <a:lstStyle/>
          <a:p>
            <a:r>
              <a:rPr lang="en-US" dirty="0" smtClean="0"/>
              <a:t>Example CNNs Structures ILSVRC winners</a:t>
            </a:r>
            <a:endParaRPr lang="en-US" dirty="0"/>
          </a:p>
        </p:txBody>
      </p:sp>
      <p:sp>
        <p:nvSpPr>
          <p:cNvPr id="3" name="TextBox 2"/>
          <p:cNvSpPr txBox="1"/>
          <p:nvPr/>
        </p:nvSpPr>
        <p:spPr>
          <a:xfrm>
            <a:off x="4572000" y="1202353"/>
            <a:ext cx="4495800" cy="4893647"/>
          </a:xfrm>
          <a:prstGeom prst="rect">
            <a:avLst/>
          </a:prstGeom>
        </p:spPr>
        <p:txBody>
          <a:bodyPr wrap="square" rtlCol="0">
            <a:spAutoFit/>
          </a:bodyPr>
          <a:lstStyle/>
          <a:p>
            <a:pPr marL="342900" indent="-342900">
              <a:buFont typeface="Arial"/>
              <a:buChar char="•"/>
            </a:pPr>
            <a:r>
              <a:rPr lang="en-US" dirty="0" smtClean="0"/>
              <a:t>Note Pooling considered part of the layer</a:t>
            </a:r>
          </a:p>
          <a:p>
            <a:pPr marL="342900" indent="-342900">
              <a:buFont typeface="Arial"/>
              <a:buChar char="•"/>
            </a:pPr>
            <a:r>
              <a:rPr lang="en-US" dirty="0" smtClean="0"/>
              <a:t>96 convolution kernels, then 256, then 384</a:t>
            </a:r>
          </a:p>
          <a:p>
            <a:pPr marL="342900" indent="-342900">
              <a:buFont typeface="Arial"/>
              <a:buChar char="•"/>
            </a:pPr>
            <a:r>
              <a:rPr lang="en-US" dirty="0" smtClean="0"/>
              <a:t>Stride of 4 for first convolution kernel, 1 for the rest</a:t>
            </a:r>
          </a:p>
          <a:p>
            <a:pPr marL="342900" indent="-342900">
              <a:buFont typeface="Arial"/>
              <a:buChar char="•"/>
            </a:pPr>
            <a:r>
              <a:rPr lang="en-US" dirty="0"/>
              <a:t>Pooling layers with 3x3 receptive </a:t>
            </a:r>
            <a:r>
              <a:rPr lang="en-US" dirty="0" smtClean="0"/>
              <a:t>fields and stride of 2 throughout</a:t>
            </a:r>
          </a:p>
          <a:p>
            <a:pPr marL="342900" indent="-342900">
              <a:buFont typeface="Arial"/>
              <a:buChar char="•"/>
            </a:pPr>
            <a:r>
              <a:rPr lang="en-US" dirty="0" smtClean="0"/>
              <a:t>Finishes with fully connected (fc) MLP with 2 hidden layers and 1000 output nodes for classes</a:t>
            </a:r>
            <a:endParaRPr lang="en-US" dirty="0"/>
          </a:p>
        </p:txBody>
      </p:sp>
    </p:spTree>
    <p:extLst>
      <p:ext uri="{BB962C8B-B14F-4D97-AF65-F5344CB8AC3E}">
        <p14:creationId xmlns:p14="http://schemas.microsoft.com/office/powerpoint/2010/main" val="5011745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39486"/>
            <a:ext cx="8229600" cy="838200"/>
          </a:xfrm>
        </p:spPr>
        <p:txBody>
          <a:bodyPr/>
          <a:lstStyle/>
          <a:p>
            <a:r>
              <a:rPr lang="en-US" dirty="0" smtClean="0"/>
              <a:t>Example CNNs Structures ILSVRC winners</a:t>
            </a:r>
            <a:endParaRPr lang="en-US" dirty="0"/>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28</a:t>
            </a:fld>
            <a:endParaRPr lang="en-US">
              <a:uFillTx/>
            </a:endParaRPr>
          </a:p>
        </p:txBody>
      </p:sp>
      <p:pic>
        <p:nvPicPr>
          <p:cNvPr id="6" name="Picture 5" descr="lecture 17 resne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1362"/>
            <a:ext cx="9144000" cy="5143500"/>
          </a:xfrm>
          <a:prstGeom prst="rect">
            <a:avLst/>
          </a:prstGeom>
        </p:spPr>
      </p:pic>
    </p:spTree>
    <p:extLst>
      <p:ext uri="{BB962C8B-B14F-4D97-AF65-F5344CB8AC3E}">
        <p14:creationId xmlns:p14="http://schemas.microsoft.com/office/powerpoint/2010/main" val="1450343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xxx.jpg"/>
          <p:cNvPicPr>
            <a:picLocks noGrp="1" noChangeAspect="1"/>
          </p:cNvPicPr>
          <p:nvPr>
            <p:ph idx="1"/>
          </p:nvPr>
        </p:nvPicPr>
        <p:blipFill>
          <a:blip r:embed="rId3">
            <a:extLst>
              <a:ext uri="{28A0092B-C50C-407E-A947-70E740481C1C}">
                <a14:useLocalDpi xmlns:a14="http://schemas.microsoft.com/office/drawing/2010/main" val="0"/>
              </a:ext>
            </a:extLst>
          </a:blip>
          <a:srcRect l="4464" r="4464"/>
          <a:stretch>
            <a:fillRect/>
          </a:stretch>
        </p:blipFill>
        <p:spPr>
          <a:xfrm>
            <a:off x="76200" y="1219200"/>
            <a:ext cx="9006114" cy="5562600"/>
          </a:xfrm>
        </p:spPr>
      </p:pic>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29</a:t>
            </a:fld>
            <a:endParaRPr lang="en-US">
              <a:uFillTx/>
            </a:endParaRPr>
          </a:p>
        </p:txBody>
      </p:sp>
      <p:sp>
        <p:nvSpPr>
          <p:cNvPr id="7" name="Title 6"/>
          <p:cNvSpPr>
            <a:spLocks noGrp="1"/>
          </p:cNvSpPr>
          <p:nvPr>
            <p:ph type="title"/>
          </p:nvPr>
        </p:nvSpPr>
        <p:spPr/>
        <p:txBody>
          <a:bodyPr/>
          <a:lstStyle/>
          <a:p>
            <a:r>
              <a:rPr lang="en-US" dirty="0" smtClean="0"/>
              <a:t>Increasing Depth</a:t>
            </a:r>
            <a:endParaRPr lang="en-US" dirty="0"/>
          </a:p>
        </p:txBody>
      </p:sp>
    </p:spTree>
    <p:extLst>
      <p:ext uri="{BB962C8B-B14F-4D97-AF65-F5344CB8AC3E}">
        <p14:creationId xmlns:p14="http://schemas.microsoft.com/office/powerpoint/2010/main" val="3237692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153400" cy="1066800"/>
          </a:xfrm>
        </p:spPr>
        <p:txBody>
          <a:bodyPr/>
          <a:lstStyle/>
          <a:p>
            <a:r>
              <a:rPr lang="en-US" dirty="0" smtClean="0">
                <a:uFillTx/>
              </a:rPr>
              <a:t>Deep Net Feature Transformation</a:t>
            </a:r>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3</a:t>
            </a:fld>
            <a:endParaRPr lang="en-US">
              <a:uFillTx/>
            </a:endParaRPr>
          </a:p>
        </p:txBody>
      </p:sp>
      <p:sp>
        <p:nvSpPr>
          <p:cNvPr id="6" name="Rectangle 5"/>
          <p:cNvSpPr>
            <a:spLocks/>
          </p:cNvSpPr>
          <p:nvPr/>
        </p:nvSpPr>
        <p:spPr bwMode="auto">
          <a:xfrm>
            <a:off x="3048000" y="1905000"/>
            <a:ext cx="3124200" cy="3657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 name="Oval 6"/>
          <p:cNvSpPr>
            <a:spLocks/>
          </p:cNvSpPr>
          <p:nvPr/>
        </p:nvSpPr>
        <p:spPr bwMode="auto">
          <a:xfrm>
            <a:off x="3695700" y="6019800"/>
            <a:ext cx="228600" cy="228600"/>
          </a:xfrm>
          <a:prstGeom prst="ellipse">
            <a:avLst/>
          </a:prstGeom>
          <a:solidFill>
            <a:srgbClr val="CC66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 name="Oval 7"/>
          <p:cNvSpPr>
            <a:spLocks/>
          </p:cNvSpPr>
          <p:nvPr/>
        </p:nvSpPr>
        <p:spPr bwMode="auto">
          <a:xfrm>
            <a:off x="4191000" y="6019800"/>
            <a:ext cx="228600" cy="228600"/>
          </a:xfrm>
          <a:prstGeom prst="ellipse">
            <a:avLst/>
          </a:prstGeom>
          <a:solidFill>
            <a:srgbClr val="CC66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 name="Oval 8"/>
          <p:cNvSpPr>
            <a:spLocks/>
          </p:cNvSpPr>
          <p:nvPr/>
        </p:nvSpPr>
        <p:spPr bwMode="auto">
          <a:xfrm>
            <a:off x="4648200" y="6019800"/>
            <a:ext cx="228600" cy="228600"/>
          </a:xfrm>
          <a:prstGeom prst="ellipse">
            <a:avLst/>
          </a:prstGeom>
          <a:solidFill>
            <a:srgbClr val="CC66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10" name="Oval 9"/>
          <p:cNvSpPr>
            <a:spLocks/>
          </p:cNvSpPr>
          <p:nvPr/>
        </p:nvSpPr>
        <p:spPr bwMode="auto">
          <a:xfrm>
            <a:off x="5105400" y="6019800"/>
            <a:ext cx="228600" cy="228600"/>
          </a:xfrm>
          <a:prstGeom prst="ellipse">
            <a:avLst/>
          </a:prstGeom>
          <a:solidFill>
            <a:srgbClr val="CC66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11" name="Oval 10"/>
          <p:cNvSpPr>
            <a:spLocks/>
          </p:cNvSpPr>
          <p:nvPr/>
        </p:nvSpPr>
        <p:spPr bwMode="auto">
          <a:xfrm>
            <a:off x="3733800" y="5105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12" name="Oval 11"/>
          <p:cNvSpPr>
            <a:spLocks/>
          </p:cNvSpPr>
          <p:nvPr/>
        </p:nvSpPr>
        <p:spPr bwMode="auto">
          <a:xfrm>
            <a:off x="4191000" y="5105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13" name="Oval 12"/>
          <p:cNvSpPr>
            <a:spLocks/>
          </p:cNvSpPr>
          <p:nvPr/>
        </p:nvSpPr>
        <p:spPr bwMode="auto">
          <a:xfrm>
            <a:off x="4648200" y="5105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14" name="Oval 13"/>
          <p:cNvSpPr>
            <a:spLocks/>
          </p:cNvSpPr>
          <p:nvPr/>
        </p:nvSpPr>
        <p:spPr bwMode="auto">
          <a:xfrm>
            <a:off x="5105400" y="5105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19" name="Oval 18"/>
          <p:cNvSpPr>
            <a:spLocks/>
          </p:cNvSpPr>
          <p:nvPr/>
        </p:nvSpPr>
        <p:spPr bwMode="auto">
          <a:xfrm>
            <a:off x="3276600" y="5105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20" name="Oval 19"/>
          <p:cNvSpPr>
            <a:spLocks/>
          </p:cNvSpPr>
          <p:nvPr/>
        </p:nvSpPr>
        <p:spPr bwMode="auto">
          <a:xfrm>
            <a:off x="5562600" y="5105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39" name="Oval 38"/>
          <p:cNvSpPr>
            <a:spLocks/>
          </p:cNvSpPr>
          <p:nvPr/>
        </p:nvSpPr>
        <p:spPr bwMode="auto">
          <a:xfrm>
            <a:off x="3962400" y="46482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40" name="Oval 39"/>
          <p:cNvSpPr>
            <a:spLocks/>
          </p:cNvSpPr>
          <p:nvPr/>
        </p:nvSpPr>
        <p:spPr bwMode="auto">
          <a:xfrm>
            <a:off x="4419600" y="46482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41" name="Oval 40"/>
          <p:cNvSpPr>
            <a:spLocks/>
          </p:cNvSpPr>
          <p:nvPr/>
        </p:nvSpPr>
        <p:spPr bwMode="auto">
          <a:xfrm>
            <a:off x="4876800" y="46482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42" name="Oval 41"/>
          <p:cNvSpPr>
            <a:spLocks/>
          </p:cNvSpPr>
          <p:nvPr/>
        </p:nvSpPr>
        <p:spPr bwMode="auto">
          <a:xfrm>
            <a:off x="5334000" y="46482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43" name="Oval 42"/>
          <p:cNvSpPr>
            <a:spLocks/>
          </p:cNvSpPr>
          <p:nvPr/>
        </p:nvSpPr>
        <p:spPr bwMode="auto">
          <a:xfrm>
            <a:off x="3505200" y="46482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61" name="Up Arrow 60"/>
          <p:cNvSpPr>
            <a:spLocks/>
          </p:cNvSpPr>
          <p:nvPr/>
        </p:nvSpPr>
        <p:spPr bwMode="auto">
          <a:xfrm>
            <a:off x="4305300" y="1545982"/>
            <a:ext cx="495300" cy="359017"/>
          </a:xfrm>
          <a:prstGeom prst="upArrow">
            <a:avLst/>
          </a:prstGeom>
          <a:solidFill>
            <a:srgbClr val="3366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62" name="Up Arrow 61"/>
          <p:cNvSpPr>
            <a:spLocks/>
          </p:cNvSpPr>
          <p:nvPr/>
        </p:nvSpPr>
        <p:spPr bwMode="auto">
          <a:xfrm>
            <a:off x="4305300" y="5562599"/>
            <a:ext cx="495300" cy="308455"/>
          </a:xfrm>
          <a:prstGeom prst="upArrow">
            <a:avLst/>
          </a:prstGeom>
          <a:solidFill>
            <a:srgbClr val="3366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63" name="Rectangle 62"/>
          <p:cNvSpPr>
            <a:spLocks/>
          </p:cNvSpPr>
          <p:nvPr/>
        </p:nvSpPr>
        <p:spPr bwMode="auto">
          <a:xfrm>
            <a:off x="3429000" y="1066800"/>
            <a:ext cx="2400300" cy="47918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64" name="TextBox 63"/>
          <p:cNvSpPr txBox="1">
            <a:spLocks/>
          </p:cNvSpPr>
          <p:nvPr/>
        </p:nvSpPr>
        <p:spPr>
          <a:xfrm>
            <a:off x="3924300" y="1084317"/>
            <a:ext cx="1515409" cy="461665"/>
          </a:xfrm>
          <a:prstGeom prst="rect">
            <a:avLst/>
          </a:prstGeom>
          <a:noFill/>
        </p:spPr>
        <p:txBody>
          <a:bodyPr wrap="none" rtlCol="0">
            <a:spAutoFit/>
          </a:bodyPr>
          <a:lstStyle/>
          <a:p>
            <a:r>
              <a:rPr lang="en-US" dirty="0" smtClean="0">
                <a:solidFill>
                  <a:srgbClr val="00007F"/>
                </a:solidFill>
                <a:uFillTx/>
              </a:rPr>
              <a:t>ML Model</a:t>
            </a:r>
            <a:endParaRPr lang="en-US" dirty="0">
              <a:solidFill>
                <a:srgbClr val="00007F"/>
              </a:solidFill>
              <a:uFillTx/>
            </a:endParaRPr>
          </a:p>
        </p:txBody>
      </p:sp>
      <p:sp>
        <p:nvSpPr>
          <p:cNvPr id="65" name="TextBox 64"/>
          <p:cNvSpPr txBox="1">
            <a:spLocks/>
          </p:cNvSpPr>
          <p:nvPr/>
        </p:nvSpPr>
        <p:spPr>
          <a:xfrm>
            <a:off x="457728" y="1728477"/>
            <a:ext cx="2590272" cy="461665"/>
          </a:xfrm>
          <a:prstGeom prst="rect">
            <a:avLst/>
          </a:prstGeom>
          <a:noFill/>
        </p:spPr>
        <p:txBody>
          <a:bodyPr wrap="none" rtlCol="0">
            <a:spAutoFit/>
          </a:bodyPr>
          <a:lstStyle/>
          <a:p>
            <a:r>
              <a:rPr lang="en-US" dirty="0" smtClean="0">
                <a:uFillTx/>
              </a:rPr>
              <a:t>New Feature Space</a:t>
            </a:r>
            <a:endParaRPr lang="en-US" dirty="0">
              <a:uFillTx/>
            </a:endParaRPr>
          </a:p>
        </p:txBody>
      </p:sp>
      <p:sp>
        <p:nvSpPr>
          <p:cNvPr id="66" name="TextBox 65"/>
          <p:cNvSpPr txBox="1">
            <a:spLocks/>
          </p:cNvSpPr>
          <p:nvPr/>
        </p:nvSpPr>
        <p:spPr>
          <a:xfrm>
            <a:off x="946665" y="5871054"/>
            <a:ext cx="2329935" cy="461665"/>
          </a:xfrm>
          <a:prstGeom prst="rect">
            <a:avLst/>
          </a:prstGeom>
          <a:noFill/>
        </p:spPr>
        <p:txBody>
          <a:bodyPr wrap="none" rtlCol="0">
            <a:spAutoFit/>
          </a:bodyPr>
          <a:lstStyle/>
          <a:p>
            <a:r>
              <a:rPr lang="en-US" dirty="0" smtClean="0">
                <a:uFillTx/>
              </a:rPr>
              <a:t>Original Features</a:t>
            </a:r>
            <a:endParaRPr lang="en-US" dirty="0">
              <a:uFillTx/>
            </a:endParaRPr>
          </a:p>
        </p:txBody>
      </p:sp>
      <p:sp>
        <p:nvSpPr>
          <p:cNvPr id="67" name="Oval 66"/>
          <p:cNvSpPr>
            <a:spLocks/>
          </p:cNvSpPr>
          <p:nvPr/>
        </p:nvSpPr>
        <p:spPr bwMode="auto">
          <a:xfrm>
            <a:off x="3733800" y="41910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68" name="Oval 67"/>
          <p:cNvSpPr>
            <a:spLocks/>
          </p:cNvSpPr>
          <p:nvPr/>
        </p:nvSpPr>
        <p:spPr bwMode="auto">
          <a:xfrm>
            <a:off x="4191000" y="41910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69" name="Oval 68"/>
          <p:cNvSpPr>
            <a:spLocks/>
          </p:cNvSpPr>
          <p:nvPr/>
        </p:nvSpPr>
        <p:spPr bwMode="auto">
          <a:xfrm>
            <a:off x="4648200" y="41910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0" name="Oval 69"/>
          <p:cNvSpPr>
            <a:spLocks/>
          </p:cNvSpPr>
          <p:nvPr/>
        </p:nvSpPr>
        <p:spPr bwMode="auto">
          <a:xfrm>
            <a:off x="5105400" y="41910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1" name="Oval 70"/>
          <p:cNvSpPr>
            <a:spLocks/>
          </p:cNvSpPr>
          <p:nvPr/>
        </p:nvSpPr>
        <p:spPr bwMode="auto">
          <a:xfrm>
            <a:off x="3276600" y="41910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2" name="Oval 71"/>
          <p:cNvSpPr>
            <a:spLocks/>
          </p:cNvSpPr>
          <p:nvPr/>
        </p:nvSpPr>
        <p:spPr bwMode="auto">
          <a:xfrm>
            <a:off x="5562600" y="41910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3" name="Oval 72"/>
          <p:cNvSpPr>
            <a:spLocks/>
          </p:cNvSpPr>
          <p:nvPr/>
        </p:nvSpPr>
        <p:spPr bwMode="auto">
          <a:xfrm>
            <a:off x="3962400" y="37338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4" name="Oval 73"/>
          <p:cNvSpPr>
            <a:spLocks/>
          </p:cNvSpPr>
          <p:nvPr/>
        </p:nvSpPr>
        <p:spPr bwMode="auto">
          <a:xfrm>
            <a:off x="4419600" y="37338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5" name="Oval 74"/>
          <p:cNvSpPr>
            <a:spLocks/>
          </p:cNvSpPr>
          <p:nvPr/>
        </p:nvSpPr>
        <p:spPr bwMode="auto">
          <a:xfrm>
            <a:off x="4876800" y="37338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6" name="Oval 75"/>
          <p:cNvSpPr>
            <a:spLocks/>
          </p:cNvSpPr>
          <p:nvPr/>
        </p:nvSpPr>
        <p:spPr bwMode="auto">
          <a:xfrm>
            <a:off x="5334000" y="37338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7" name="Oval 76"/>
          <p:cNvSpPr>
            <a:spLocks/>
          </p:cNvSpPr>
          <p:nvPr/>
        </p:nvSpPr>
        <p:spPr bwMode="auto">
          <a:xfrm>
            <a:off x="3505200" y="37338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8" name="Oval 77"/>
          <p:cNvSpPr>
            <a:spLocks/>
          </p:cNvSpPr>
          <p:nvPr/>
        </p:nvSpPr>
        <p:spPr bwMode="auto">
          <a:xfrm>
            <a:off x="3733800" y="32766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9" name="Oval 78"/>
          <p:cNvSpPr>
            <a:spLocks/>
          </p:cNvSpPr>
          <p:nvPr/>
        </p:nvSpPr>
        <p:spPr bwMode="auto">
          <a:xfrm>
            <a:off x="4191000" y="32766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0" name="Oval 79"/>
          <p:cNvSpPr>
            <a:spLocks/>
          </p:cNvSpPr>
          <p:nvPr/>
        </p:nvSpPr>
        <p:spPr bwMode="auto">
          <a:xfrm>
            <a:off x="4648200" y="32766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1" name="Oval 80"/>
          <p:cNvSpPr>
            <a:spLocks/>
          </p:cNvSpPr>
          <p:nvPr/>
        </p:nvSpPr>
        <p:spPr bwMode="auto">
          <a:xfrm>
            <a:off x="5105400" y="32766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2" name="Oval 81"/>
          <p:cNvSpPr>
            <a:spLocks/>
          </p:cNvSpPr>
          <p:nvPr/>
        </p:nvSpPr>
        <p:spPr bwMode="auto">
          <a:xfrm>
            <a:off x="3276600" y="32766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3" name="Oval 82"/>
          <p:cNvSpPr>
            <a:spLocks/>
          </p:cNvSpPr>
          <p:nvPr/>
        </p:nvSpPr>
        <p:spPr bwMode="auto">
          <a:xfrm>
            <a:off x="5562600" y="32766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4" name="Oval 83"/>
          <p:cNvSpPr>
            <a:spLocks/>
          </p:cNvSpPr>
          <p:nvPr/>
        </p:nvSpPr>
        <p:spPr bwMode="auto">
          <a:xfrm>
            <a:off x="3962400" y="2819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5" name="Oval 84"/>
          <p:cNvSpPr>
            <a:spLocks/>
          </p:cNvSpPr>
          <p:nvPr/>
        </p:nvSpPr>
        <p:spPr bwMode="auto">
          <a:xfrm>
            <a:off x="4419600" y="2819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6" name="Oval 85"/>
          <p:cNvSpPr>
            <a:spLocks/>
          </p:cNvSpPr>
          <p:nvPr/>
        </p:nvSpPr>
        <p:spPr bwMode="auto">
          <a:xfrm>
            <a:off x="4876800" y="2819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7" name="Oval 86"/>
          <p:cNvSpPr>
            <a:spLocks/>
          </p:cNvSpPr>
          <p:nvPr/>
        </p:nvSpPr>
        <p:spPr bwMode="auto">
          <a:xfrm>
            <a:off x="5334000" y="2819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8" name="Oval 87"/>
          <p:cNvSpPr>
            <a:spLocks/>
          </p:cNvSpPr>
          <p:nvPr/>
        </p:nvSpPr>
        <p:spPr bwMode="auto">
          <a:xfrm>
            <a:off x="3505200" y="2819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9" name="Oval 88"/>
          <p:cNvSpPr>
            <a:spLocks/>
          </p:cNvSpPr>
          <p:nvPr/>
        </p:nvSpPr>
        <p:spPr bwMode="auto">
          <a:xfrm>
            <a:off x="3733800" y="241651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0" name="Oval 89"/>
          <p:cNvSpPr>
            <a:spLocks/>
          </p:cNvSpPr>
          <p:nvPr/>
        </p:nvSpPr>
        <p:spPr bwMode="auto">
          <a:xfrm>
            <a:off x="4191000" y="241651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1" name="Oval 90"/>
          <p:cNvSpPr>
            <a:spLocks/>
          </p:cNvSpPr>
          <p:nvPr/>
        </p:nvSpPr>
        <p:spPr bwMode="auto">
          <a:xfrm>
            <a:off x="4648200" y="241651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2" name="Oval 91"/>
          <p:cNvSpPr>
            <a:spLocks/>
          </p:cNvSpPr>
          <p:nvPr/>
        </p:nvSpPr>
        <p:spPr bwMode="auto">
          <a:xfrm>
            <a:off x="5105400" y="241651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3" name="Oval 92"/>
          <p:cNvSpPr>
            <a:spLocks/>
          </p:cNvSpPr>
          <p:nvPr/>
        </p:nvSpPr>
        <p:spPr bwMode="auto">
          <a:xfrm>
            <a:off x="3276600" y="241651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4" name="Oval 93"/>
          <p:cNvSpPr>
            <a:spLocks/>
          </p:cNvSpPr>
          <p:nvPr/>
        </p:nvSpPr>
        <p:spPr bwMode="auto">
          <a:xfrm>
            <a:off x="5562600" y="241651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5" name="Oval 94"/>
          <p:cNvSpPr>
            <a:spLocks/>
          </p:cNvSpPr>
          <p:nvPr/>
        </p:nvSpPr>
        <p:spPr bwMode="auto">
          <a:xfrm>
            <a:off x="3962400" y="1959310"/>
            <a:ext cx="228600" cy="228600"/>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6" name="Oval 95"/>
          <p:cNvSpPr>
            <a:spLocks/>
          </p:cNvSpPr>
          <p:nvPr/>
        </p:nvSpPr>
        <p:spPr bwMode="auto">
          <a:xfrm>
            <a:off x="4419600" y="1959310"/>
            <a:ext cx="228600" cy="228600"/>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7" name="Oval 96"/>
          <p:cNvSpPr>
            <a:spLocks/>
          </p:cNvSpPr>
          <p:nvPr/>
        </p:nvSpPr>
        <p:spPr bwMode="auto">
          <a:xfrm>
            <a:off x="4876800" y="1959310"/>
            <a:ext cx="228600" cy="228600"/>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8" name="Oval 97"/>
          <p:cNvSpPr>
            <a:spLocks/>
          </p:cNvSpPr>
          <p:nvPr/>
        </p:nvSpPr>
        <p:spPr bwMode="auto">
          <a:xfrm>
            <a:off x="5334000" y="1959310"/>
            <a:ext cx="228600" cy="228600"/>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9" name="Oval 98"/>
          <p:cNvSpPr>
            <a:spLocks/>
          </p:cNvSpPr>
          <p:nvPr/>
        </p:nvSpPr>
        <p:spPr bwMode="auto">
          <a:xfrm>
            <a:off x="3505200" y="1959310"/>
            <a:ext cx="228600" cy="228600"/>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60" name="TextBox 59"/>
          <p:cNvSpPr txBox="1">
            <a:spLocks/>
          </p:cNvSpPr>
          <p:nvPr/>
        </p:nvSpPr>
        <p:spPr>
          <a:xfrm>
            <a:off x="6781800" y="914400"/>
            <a:ext cx="1556836" cy="830997"/>
          </a:xfrm>
          <a:prstGeom prst="rect">
            <a:avLst/>
          </a:prstGeom>
          <a:noFill/>
        </p:spPr>
        <p:txBody>
          <a:bodyPr wrap="none" rtlCol="0">
            <a:spAutoFit/>
          </a:bodyPr>
          <a:lstStyle/>
          <a:p>
            <a:pPr algn="ctr"/>
            <a:r>
              <a:rPr lang="en-US" dirty="0" smtClean="0">
                <a:uFillTx/>
              </a:rPr>
              <a:t>Supervised</a:t>
            </a:r>
          </a:p>
          <a:p>
            <a:r>
              <a:rPr lang="en-US" dirty="0" smtClean="0">
                <a:uFillTx/>
              </a:rPr>
              <a:t>Learning</a:t>
            </a:r>
            <a:endParaRPr lang="en-US" dirty="0">
              <a:uFillTx/>
            </a:endParaRPr>
          </a:p>
        </p:txBody>
      </p:sp>
      <p:sp>
        <p:nvSpPr>
          <p:cNvPr id="101" name="TextBox 100"/>
          <p:cNvSpPr txBox="1">
            <a:spLocks/>
          </p:cNvSpPr>
          <p:nvPr/>
        </p:nvSpPr>
        <p:spPr>
          <a:xfrm>
            <a:off x="6705446" y="3038475"/>
            <a:ext cx="1813317" cy="1569660"/>
          </a:xfrm>
          <a:prstGeom prst="rect">
            <a:avLst/>
          </a:prstGeom>
          <a:noFill/>
        </p:spPr>
        <p:txBody>
          <a:bodyPr wrap="none" rtlCol="0">
            <a:spAutoFit/>
          </a:bodyPr>
          <a:lstStyle/>
          <a:p>
            <a:pPr algn="ctr"/>
            <a:r>
              <a:rPr lang="en-US" dirty="0" smtClean="0">
                <a:uFillTx/>
              </a:rPr>
              <a:t>Supervised </a:t>
            </a:r>
          </a:p>
          <a:p>
            <a:pPr algn="ctr"/>
            <a:r>
              <a:rPr lang="en-US" dirty="0" smtClean="0"/>
              <a:t>or</a:t>
            </a:r>
          </a:p>
          <a:p>
            <a:pPr algn="ctr"/>
            <a:r>
              <a:rPr lang="en-US" dirty="0" smtClean="0"/>
              <a:t>unsupervised</a:t>
            </a:r>
            <a:endParaRPr lang="en-US" dirty="0" smtClean="0">
              <a:uFillTx/>
            </a:endParaRPr>
          </a:p>
          <a:p>
            <a:r>
              <a:rPr lang="en-US" dirty="0" smtClean="0">
                <a:uFillTx/>
              </a:rPr>
              <a:t>Learning</a:t>
            </a:r>
            <a:endParaRPr lang="en-US" dirty="0">
              <a:uFillTx/>
            </a:endParaRPr>
          </a:p>
        </p:txBody>
      </p:sp>
    </p:spTree>
    <p:extLst>
      <p:ext uri="{BB962C8B-B14F-4D97-AF65-F5344CB8AC3E}">
        <p14:creationId xmlns:p14="http://schemas.microsoft.com/office/powerpoint/2010/main" val="21030980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CNN Summary</a:t>
            </a:r>
            <a:endParaRPr lang="en-US" dirty="0"/>
          </a:p>
        </p:txBody>
      </p:sp>
      <p:sp>
        <p:nvSpPr>
          <p:cNvPr id="3" name="Content Placeholder 2"/>
          <p:cNvSpPr>
            <a:spLocks noGrp="1"/>
          </p:cNvSpPr>
          <p:nvPr>
            <p:ph idx="1"/>
          </p:nvPr>
        </p:nvSpPr>
        <p:spPr>
          <a:xfrm>
            <a:off x="685800" y="1066800"/>
            <a:ext cx="7772400" cy="5181600"/>
          </a:xfrm>
        </p:spPr>
        <p:txBody>
          <a:bodyPr>
            <a:normAutofit fontScale="92500" lnSpcReduction="20000"/>
          </a:bodyPr>
          <a:lstStyle/>
          <a:p>
            <a:r>
              <a:rPr lang="en-US" dirty="0" smtClean="0"/>
              <a:t>High accuracy for image applications – Breaking all records and doing it using just using just raw pixel features!</a:t>
            </a:r>
          </a:p>
          <a:p>
            <a:r>
              <a:rPr lang="en-US" dirty="0" smtClean="0"/>
              <a:t>Special purpose net – Just for images or problems with strong grid-like local spatial/temporal correlation</a:t>
            </a:r>
          </a:p>
          <a:p>
            <a:r>
              <a:rPr lang="en-US" dirty="0" smtClean="0"/>
              <a:t>Once trained on one problem (e.g. vision) could use same net (often tuned) for a new similar problem – general creator of vision features</a:t>
            </a:r>
          </a:p>
          <a:p>
            <a:r>
              <a:rPr lang="en-US" dirty="0" smtClean="0"/>
              <a:t>Unlike traditional nets, handles variable sized inputs</a:t>
            </a:r>
          </a:p>
          <a:p>
            <a:pPr lvl="1"/>
            <a:r>
              <a:rPr lang="en-US" dirty="0"/>
              <a:t>Same </a:t>
            </a:r>
            <a:r>
              <a:rPr lang="en-US" dirty="0" smtClean="0"/>
              <a:t>filters and weights, just convolve across different sized image and dynamically scale size of pooling regions (not # of nodes), to normalize</a:t>
            </a:r>
          </a:p>
          <a:p>
            <a:pPr lvl="1"/>
            <a:r>
              <a:rPr lang="en-US" dirty="0" smtClean="0"/>
              <a:t>Different sized images, different length speech segments, etc.</a:t>
            </a:r>
          </a:p>
          <a:p>
            <a:r>
              <a:rPr lang="en-US" dirty="0" smtClean="0"/>
              <a:t>Lots of hand crafting and CV tuning to find the right recipe of receptive fields, layer interconnections, etc.</a:t>
            </a:r>
          </a:p>
          <a:p>
            <a:pPr lvl="1"/>
            <a:r>
              <a:rPr lang="en-US" dirty="0" smtClean="0"/>
              <a:t>Lots more Hyperparameters than standard nets, and even than other deep networks, since the structures of CNNs are more handcrafted</a:t>
            </a:r>
          </a:p>
          <a:p>
            <a:pPr lvl="1"/>
            <a:r>
              <a:rPr lang="en-US" dirty="0" smtClean="0"/>
              <a:t>CNNs getting wider and deeper with speed-up techniques (e.g. GPU, </a:t>
            </a:r>
            <a:r>
              <a:rPr lang="en-US" dirty="0" err="1" smtClean="0"/>
              <a:t>ReLU</a:t>
            </a:r>
            <a:r>
              <a:rPr lang="en-US" dirty="0" smtClean="0"/>
              <a:t>, etc.) and lots of current research, excitement, and success</a:t>
            </a:r>
          </a:p>
          <a:p>
            <a:pPr lvl="1"/>
            <a:endParaRPr lang="en-US" dirty="0" smtClean="0"/>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30</a:t>
            </a:fld>
            <a:endParaRPr lang="en-US">
              <a:uFillTx/>
            </a:endParaRPr>
          </a:p>
        </p:txBody>
      </p:sp>
    </p:spTree>
    <p:extLst>
      <p:ext uri="{BB962C8B-B14F-4D97-AF65-F5344CB8AC3E}">
        <p14:creationId xmlns:p14="http://schemas.microsoft.com/office/powerpoint/2010/main" val="4101023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772400" cy="838200"/>
          </a:xfrm>
        </p:spPr>
        <p:txBody>
          <a:bodyPr/>
          <a:lstStyle/>
          <a:p>
            <a:r>
              <a:rPr lang="en-US" dirty="0" smtClean="0">
                <a:uFillTx/>
              </a:rPr>
              <a:t>Unsupervised Pre-Training</a:t>
            </a:r>
            <a:endParaRPr lang="en-US" dirty="0">
              <a:uFillTx/>
            </a:endParaRPr>
          </a:p>
        </p:txBody>
      </p:sp>
      <p:sp>
        <p:nvSpPr>
          <p:cNvPr id="3" name="Content Placeholder 2"/>
          <p:cNvSpPr>
            <a:spLocks noGrp="1"/>
          </p:cNvSpPr>
          <p:nvPr>
            <p:ph idx="1"/>
          </p:nvPr>
        </p:nvSpPr>
        <p:spPr>
          <a:xfrm>
            <a:off x="685800" y="914400"/>
            <a:ext cx="8001000" cy="5334000"/>
          </a:xfrm>
        </p:spPr>
        <p:txBody>
          <a:bodyPr>
            <a:normAutofit fontScale="92500" lnSpcReduction="10000"/>
          </a:bodyPr>
          <a:lstStyle/>
          <a:p>
            <a:r>
              <a:rPr lang="en-US" dirty="0" smtClean="0">
                <a:uFillTx/>
              </a:rPr>
              <a:t>Began the hype of Deep-Learning (2006)</a:t>
            </a:r>
          </a:p>
          <a:p>
            <a:pPr lvl="1"/>
            <a:r>
              <a:rPr lang="en-US" dirty="0" smtClean="0"/>
              <a:t>Before CNNs were fully recognized for what they could do</a:t>
            </a:r>
          </a:p>
          <a:p>
            <a:pPr lvl="1"/>
            <a:r>
              <a:rPr lang="en-US" dirty="0" smtClean="0"/>
              <a:t>Less </a:t>
            </a:r>
            <a:r>
              <a:rPr lang="en-US" dirty="0"/>
              <a:t>popular at the moment, with recent supervised success, but still at the core of many new research </a:t>
            </a:r>
            <a:r>
              <a:rPr lang="en-US" dirty="0" smtClean="0"/>
              <a:t>directions including generative deep networks</a:t>
            </a:r>
            <a:endParaRPr lang="en-US" dirty="0" smtClean="0">
              <a:uFillTx/>
            </a:endParaRPr>
          </a:p>
          <a:p>
            <a:r>
              <a:rPr lang="en-US" dirty="0"/>
              <a:t>Unsupervised Pre-Training </a:t>
            </a:r>
            <a:r>
              <a:rPr lang="en-US" dirty="0" smtClean="0"/>
              <a:t>uses unsupervised learning in the deep layers to transform </a:t>
            </a:r>
            <a:r>
              <a:rPr lang="en-US" dirty="0"/>
              <a:t>the inputs into features that are easier to learn by a final supervised model</a:t>
            </a:r>
          </a:p>
          <a:p>
            <a:pPr lvl="1"/>
            <a:r>
              <a:rPr lang="en-US" dirty="0" smtClean="0">
                <a:uFillTx/>
              </a:rPr>
              <a:t>Unsupervised training between layers can decompose the problem into distributed sub-problems (with higher levels of abstraction) to be further decomposed at subsequent layers</a:t>
            </a:r>
          </a:p>
          <a:p>
            <a:r>
              <a:rPr lang="en-US" dirty="0" smtClean="0"/>
              <a:t>Often </a:t>
            </a:r>
            <a:r>
              <a:rPr lang="en-US" dirty="0"/>
              <a:t>not </a:t>
            </a:r>
            <a:r>
              <a:rPr lang="en-US" dirty="0" smtClean="0"/>
              <a:t>a lot of labeled </a:t>
            </a:r>
            <a:r>
              <a:rPr lang="en-US" dirty="0"/>
              <a:t>data available while there may be lots of unlabeled </a:t>
            </a:r>
            <a:r>
              <a:rPr lang="en-US" dirty="0" smtClean="0"/>
              <a:t>data.  Unsupervised Pre-Training can take advantage of unlabeled data.  Can be a huge issue for some tasks.</a:t>
            </a:r>
            <a:endParaRPr lang="en-US" dirty="0"/>
          </a:p>
          <a:p>
            <a:pPr lvl="1"/>
            <a:r>
              <a:rPr lang="en-US" dirty="0" smtClean="0"/>
              <a:t>Unsupervised and Semi</a:t>
            </a:r>
            <a:r>
              <a:rPr lang="en-US" dirty="0"/>
              <a:t>-Supervised</a:t>
            </a:r>
          </a:p>
          <a:p>
            <a:pPr lvl="1"/>
            <a:r>
              <a:rPr lang="en-US" dirty="0"/>
              <a:t>Self-Taught </a:t>
            </a:r>
            <a:r>
              <a:rPr lang="en-US" dirty="0" smtClean="0"/>
              <a:t>Learning</a:t>
            </a:r>
            <a:endParaRPr lang="en-US" dirty="0" smtClean="0">
              <a:uFillTx/>
            </a:endParaRPr>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31</a:t>
            </a:fld>
            <a:endParaRPr lang="en-US">
              <a:uFillTx/>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uFillTx/>
              </a:rPr>
              <a:t>Self Taught vs Unsupervised Learning</a:t>
            </a:r>
            <a:endParaRPr lang="en-US" dirty="0">
              <a:uFillTx/>
            </a:endParaRPr>
          </a:p>
        </p:txBody>
      </p:sp>
      <p:sp>
        <p:nvSpPr>
          <p:cNvPr id="3" name="Content Placeholder 2"/>
          <p:cNvSpPr>
            <a:spLocks noGrp="1"/>
          </p:cNvSpPr>
          <p:nvPr>
            <p:ph idx="1"/>
          </p:nvPr>
        </p:nvSpPr>
        <p:spPr>
          <a:xfrm>
            <a:off x="685800" y="1295400"/>
            <a:ext cx="7772400" cy="4953000"/>
          </a:xfrm>
        </p:spPr>
        <p:txBody>
          <a:bodyPr>
            <a:normAutofit fontScale="85000" lnSpcReduction="20000"/>
          </a:bodyPr>
          <a:lstStyle/>
          <a:p>
            <a:r>
              <a:rPr lang="en-US" dirty="0" smtClean="0">
                <a:uFillTx/>
              </a:rPr>
              <a:t>When using Unsupervised Learning as a pre-processor to supervised learning you are typically given examples from the same distribution as the later supervised instances will come from</a:t>
            </a:r>
          </a:p>
          <a:p>
            <a:pPr lvl="1"/>
            <a:r>
              <a:rPr lang="en-US" dirty="0" smtClean="0">
                <a:uFillTx/>
              </a:rPr>
              <a:t>Assume the distribution comes from a set containing just examples from a defined set up possible output classes, but the label is not available (e.g. images of car vs trains vs motorcycles)</a:t>
            </a:r>
          </a:p>
          <a:p>
            <a:r>
              <a:rPr lang="en-US" dirty="0" smtClean="0">
                <a:uFillTx/>
              </a:rPr>
              <a:t>In Self-Taught Learning we do not require that the later supervised instances come from the same distribution</a:t>
            </a:r>
          </a:p>
          <a:p>
            <a:pPr lvl="1"/>
            <a:r>
              <a:rPr lang="en-US" dirty="0" smtClean="0">
                <a:uFillTx/>
              </a:rPr>
              <a:t>e.g., Do self-taught learning with any images, even though later you will do supervised learning with just cars, trains and motorcycles.</a:t>
            </a:r>
          </a:p>
          <a:p>
            <a:pPr lvl="1"/>
            <a:r>
              <a:rPr lang="en-US" dirty="0" smtClean="0">
                <a:uFillTx/>
              </a:rPr>
              <a:t>These types of distributions are more readily available than ones which just have the classes of interest (i.e. not labeled as car </a:t>
            </a:r>
            <a:r>
              <a:rPr lang="en-US" i="1" dirty="0" smtClean="0">
                <a:uFillTx/>
              </a:rPr>
              <a:t>or</a:t>
            </a:r>
            <a:r>
              <a:rPr lang="en-US" dirty="0" smtClean="0">
                <a:uFillTx/>
              </a:rPr>
              <a:t> train </a:t>
            </a:r>
            <a:r>
              <a:rPr lang="en-US" i="1" dirty="0" smtClean="0">
                <a:uFillTx/>
              </a:rPr>
              <a:t>or</a:t>
            </a:r>
            <a:r>
              <a:rPr lang="en-US" dirty="0" smtClean="0">
                <a:uFillTx/>
              </a:rPr>
              <a:t> motorcycle)</a:t>
            </a:r>
          </a:p>
          <a:p>
            <a:pPr lvl="1"/>
            <a:r>
              <a:rPr lang="en-US" dirty="0" smtClean="0">
                <a:uFillTx/>
              </a:rPr>
              <a:t>However, if distributions are </a:t>
            </a:r>
            <a:r>
              <a:rPr lang="en-US" i="1" dirty="0" smtClean="0">
                <a:uFillTx/>
              </a:rPr>
              <a:t>very</a:t>
            </a:r>
            <a:r>
              <a:rPr lang="en-US" dirty="0" smtClean="0">
                <a:uFillTx/>
              </a:rPr>
              <a:t> different…</a:t>
            </a:r>
          </a:p>
          <a:p>
            <a:r>
              <a:rPr lang="en-US" dirty="0" smtClean="0">
                <a:uFillTx/>
              </a:rPr>
              <a:t>New tasks share concepts/features from existing data and statistical regularities in the input distribution that many tasks can benefit from</a:t>
            </a:r>
          </a:p>
          <a:p>
            <a:pPr lvl="1"/>
            <a:r>
              <a:rPr lang="en-US" dirty="0" smtClean="0"/>
              <a:t>Can re-use well-trained nets as starting points for other tasks</a:t>
            </a:r>
            <a:endParaRPr lang="en-US" dirty="0" smtClean="0">
              <a:uFillTx/>
            </a:endParaRPr>
          </a:p>
          <a:p>
            <a:pPr lvl="1"/>
            <a:r>
              <a:rPr lang="en-US" dirty="0" smtClean="0">
                <a:uFillTx/>
              </a:rPr>
              <a:t>Note similarities to supervised multi-task and transfer learning</a:t>
            </a:r>
          </a:p>
          <a:p>
            <a:r>
              <a:rPr lang="en-US" dirty="0" smtClean="0">
                <a:uFillTx/>
              </a:rPr>
              <a:t>Both unsupervised and self-taught approaches reasonable in deep learning models</a:t>
            </a:r>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dirty="0" smtClean="0">
                <a:uFillTx/>
              </a:rPr>
              <a:t>CS 678 – Deep Learning</a:t>
            </a:r>
            <a:endParaRPr lang="en-US" dirty="0">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32</a:t>
            </a:fld>
            <a:endParaRPr lang="en-US">
              <a:uFillTx/>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uFillTx/>
              </a:rPr>
              <a:t>Greedy Layer-Wise Training</a:t>
            </a:r>
            <a:endParaRPr lang="en-US" dirty="0">
              <a:uFillTx/>
            </a:endParaRPr>
          </a:p>
        </p:txBody>
      </p:sp>
      <p:sp>
        <p:nvSpPr>
          <p:cNvPr id="3" name="Content Placeholder 2"/>
          <p:cNvSpPr>
            <a:spLocks noGrp="1"/>
          </p:cNvSpPr>
          <p:nvPr>
            <p:ph idx="1"/>
          </p:nvPr>
        </p:nvSpPr>
        <p:spPr>
          <a:xfrm>
            <a:off x="609600" y="1295400"/>
            <a:ext cx="8077200" cy="4800600"/>
          </a:xfrm>
        </p:spPr>
        <p:txBody>
          <a:bodyPr>
            <a:normAutofit fontScale="92500" lnSpcReduction="10000"/>
          </a:bodyPr>
          <a:lstStyle/>
          <a:p>
            <a:pPr marL="457200" indent="-457200">
              <a:buClrTx/>
              <a:buFont typeface="+mj-lt"/>
              <a:buAutoNum type="arabicPeriod"/>
            </a:pPr>
            <a:r>
              <a:rPr lang="en-US" dirty="0" smtClean="0">
                <a:uFillTx/>
              </a:rPr>
              <a:t>Train first layer using your data without the labels (unsupervised)</a:t>
            </a:r>
          </a:p>
          <a:p>
            <a:pPr marL="914400" lvl="1" indent="-457200">
              <a:buClrTx/>
            </a:pPr>
            <a:r>
              <a:rPr lang="en-US" dirty="0" smtClean="0">
                <a:uFillTx/>
              </a:rPr>
              <a:t>Since there are no targets at this level, labels don't help.  Could also use the more abundant unlabeled data which is not part of the training set (i.e. </a:t>
            </a:r>
            <a:r>
              <a:rPr lang="en-US" dirty="0" smtClean="0"/>
              <a:t>unsupervised and/or </a:t>
            </a:r>
            <a:r>
              <a:rPr lang="en-US" dirty="0" smtClean="0">
                <a:uFillTx/>
              </a:rPr>
              <a:t>self-taught learning).</a:t>
            </a:r>
          </a:p>
          <a:p>
            <a:pPr marL="457200" indent="-457200">
              <a:buClrTx/>
              <a:buFont typeface="+mj-lt"/>
              <a:buAutoNum type="arabicPeriod"/>
            </a:pPr>
            <a:r>
              <a:rPr lang="en-US" dirty="0" smtClean="0">
                <a:uFillTx/>
              </a:rPr>
              <a:t>Then freeze the first layer parameters and start training the second layer using the output of the first layer as the unsupervised input to the second layer</a:t>
            </a:r>
          </a:p>
          <a:p>
            <a:pPr marL="457200" indent="-457200">
              <a:buClrTx/>
              <a:buFont typeface="+mj-lt"/>
              <a:buAutoNum type="arabicPeriod"/>
            </a:pPr>
            <a:r>
              <a:rPr lang="en-US" dirty="0" smtClean="0">
                <a:uFillTx/>
              </a:rPr>
              <a:t>Repeat this for as many layers as desired</a:t>
            </a:r>
          </a:p>
          <a:p>
            <a:pPr marL="857250" lvl="1" indent="-457200">
              <a:buClrTx/>
            </a:pPr>
            <a:r>
              <a:rPr lang="en-US" dirty="0" smtClean="0">
                <a:uFillTx/>
              </a:rPr>
              <a:t>This builds the set of robust features</a:t>
            </a:r>
          </a:p>
          <a:p>
            <a:pPr marL="457200" indent="-457200">
              <a:buClrTx/>
              <a:buFont typeface="+mj-lt"/>
              <a:buAutoNum type="arabicPeriod"/>
            </a:pPr>
            <a:r>
              <a:rPr lang="en-US" dirty="0" smtClean="0">
                <a:uFillTx/>
              </a:rPr>
              <a:t>Use the outputs of the final layer as inputs to a supervised layer/model and train the last supervised </a:t>
            </a:r>
            <a:r>
              <a:rPr lang="en-US" dirty="0" err="1" smtClean="0">
                <a:uFillTx/>
              </a:rPr>
              <a:t>layer(s</a:t>
            </a:r>
            <a:r>
              <a:rPr lang="en-US" dirty="0" smtClean="0">
                <a:uFillTx/>
              </a:rPr>
              <a:t>) (leave early weights frozen)</a:t>
            </a:r>
          </a:p>
          <a:p>
            <a:pPr marL="457200" indent="-457200">
              <a:buClrTx/>
              <a:buFont typeface="+mj-lt"/>
              <a:buAutoNum type="arabicPeriod"/>
            </a:pPr>
            <a:r>
              <a:rPr lang="en-US" dirty="0" smtClean="0">
                <a:uFillTx/>
              </a:rPr>
              <a:t>Unfreeze all weights and fine tune the full network by training with a supervised approach, given the </a:t>
            </a:r>
            <a:r>
              <a:rPr lang="en-US" i="1" dirty="0" smtClean="0">
                <a:uFillTx/>
              </a:rPr>
              <a:t>pre-training </a:t>
            </a:r>
            <a:r>
              <a:rPr lang="en-US" dirty="0" smtClean="0">
                <a:uFillTx/>
              </a:rPr>
              <a:t>weight settings</a:t>
            </a:r>
          </a:p>
          <a:p>
            <a:endParaRPr lang="en-US" dirty="0" smtClean="0">
              <a:uFillTx/>
            </a:endParaRPr>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33</a:t>
            </a:fld>
            <a:endParaRPr lang="en-US">
              <a:uFillTx/>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153400" cy="1066800"/>
          </a:xfrm>
        </p:spPr>
        <p:txBody>
          <a:bodyPr/>
          <a:lstStyle/>
          <a:p>
            <a:r>
              <a:rPr lang="en-US" dirty="0" smtClean="0">
                <a:uFillTx/>
              </a:rPr>
              <a:t>Deep Net with Greedy Layer Wise Training</a:t>
            </a:r>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34</a:t>
            </a:fld>
            <a:endParaRPr lang="en-US">
              <a:uFillTx/>
            </a:endParaRPr>
          </a:p>
        </p:txBody>
      </p:sp>
      <p:sp>
        <p:nvSpPr>
          <p:cNvPr id="6" name="Rectangle 5"/>
          <p:cNvSpPr>
            <a:spLocks/>
          </p:cNvSpPr>
          <p:nvPr/>
        </p:nvSpPr>
        <p:spPr bwMode="auto">
          <a:xfrm>
            <a:off x="3048000" y="1905000"/>
            <a:ext cx="3124200" cy="3657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 name="Oval 6"/>
          <p:cNvSpPr>
            <a:spLocks/>
          </p:cNvSpPr>
          <p:nvPr/>
        </p:nvSpPr>
        <p:spPr bwMode="auto">
          <a:xfrm>
            <a:off x="3695700" y="6019800"/>
            <a:ext cx="228600" cy="228600"/>
          </a:xfrm>
          <a:prstGeom prst="ellipse">
            <a:avLst/>
          </a:prstGeom>
          <a:solidFill>
            <a:srgbClr val="CC66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 name="Oval 7"/>
          <p:cNvSpPr>
            <a:spLocks/>
          </p:cNvSpPr>
          <p:nvPr/>
        </p:nvSpPr>
        <p:spPr bwMode="auto">
          <a:xfrm>
            <a:off x="4191000" y="6019800"/>
            <a:ext cx="228600" cy="228600"/>
          </a:xfrm>
          <a:prstGeom prst="ellipse">
            <a:avLst/>
          </a:prstGeom>
          <a:solidFill>
            <a:srgbClr val="CC66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 name="Oval 8"/>
          <p:cNvSpPr>
            <a:spLocks/>
          </p:cNvSpPr>
          <p:nvPr/>
        </p:nvSpPr>
        <p:spPr bwMode="auto">
          <a:xfrm>
            <a:off x="4648200" y="6019800"/>
            <a:ext cx="228600" cy="228600"/>
          </a:xfrm>
          <a:prstGeom prst="ellipse">
            <a:avLst/>
          </a:prstGeom>
          <a:solidFill>
            <a:srgbClr val="CC66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10" name="Oval 9"/>
          <p:cNvSpPr>
            <a:spLocks/>
          </p:cNvSpPr>
          <p:nvPr/>
        </p:nvSpPr>
        <p:spPr bwMode="auto">
          <a:xfrm>
            <a:off x="5105400" y="6019800"/>
            <a:ext cx="228600" cy="228600"/>
          </a:xfrm>
          <a:prstGeom prst="ellipse">
            <a:avLst/>
          </a:prstGeom>
          <a:solidFill>
            <a:srgbClr val="CC66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11" name="Oval 10"/>
          <p:cNvSpPr>
            <a:spLocks/>
          </p:cNvSpPr>
          <p:nvPr/>
        </p:nvSpPr>
        <p:spPr bwMode="auto">
          <a:xfrm>
            <a:off x="3733800" y="5105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12" name="Oval 11"/>
          <p:cNvSpPr>
            <a:spLocks/>
          </p:cNvSpPr>
          <p:nvPr/>
        </p:nvSpPr>
        <p:spPr bwMode="auto">
          <a:xfrm>
            <a:off x="4191000" y="5105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13" name="Oval 12"/>
          <p:cNvSpPr>
            <a:spLocks/>
          </p:cNvSpPr>
          <p:nvPr/>
        </p:nvSpPr>
        <p:spPr bwMode="auto">
          <a:xfrm>
            <a:off x="4648200" y="5105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14" name="Oval 13"/>
          <p:cNvSpPr>
            <a:spLocks/>
          </p:cNvSpPr>
          <p:nvPr/>
        </p:nvSpPr>
        <p:spPr bwMode="auto">
          <a:xfrm>
            <a:off x="5105400" y="5105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19" name="Oval 18"/>
          <p:cNvSpPr>
            <a:spLocks/>
          </p:cNvSpPr>
          <p:nvPr/>
        </p:nvSpPr>
        <p:spPr bwMode="auto">
          <a:xfrm>
            <a:off x="3276600" y="5105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20" name="Oval 19"/>
          <p:cNvSpPr>
            <a:spLocks/>
          </p:cNvSpPr>
          <p:nvPr/>
        </p:nvSpPr>
        <p:spPr bwMode="auto">
          <a:xfrm>
            <a:off x="5562600" y="5105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39" name="Oval 38"/>
          <p:cNvSpPr>
            <a:spLocks/>
          </p:cNvSpPr>
          <p:nvPr/>
        </p:nvSpPr>
        <p:spPr bwMode="auto">
          <a:xfrm>
            <a:off x="3962400" y="46482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40" name="Oval 39"/>
          <p:cNvSpPr>
            <a:spLocks/>
          </p:cNvSpPr>
          <p:nvPr/>
        </p:nvSpPr>
        <p:spPr bwMode="auto">
          <a:xfrm>
            <a:off x="4419600" y="46482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41" name="Oval 40"/>
          <p:cNvSpPr>
            <a:spLocks/>
          </p:cNvSpPr>
          <p:nvPr/>
        </p:nvSpPr>
        <p:spPr bwMode="auto">
          <a:xfrm>
            <a:off x="4876800" y="46482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42" name="Oval 41"/>
          <p:cNvSpPr>
            <a:spLocks/>
          </p:cNvSpPr>
          <p:nvPr/>
        </p:nvSpPr>
        <p:spPr bwMode="auto">
          <a:xfrm>
            <a:off x="5334000" y="46482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43" name="Oval 42"/>
          <p:cNvSpPr>
            <a:spLocks/>
          </p:cNvSpPr>
          <p:nvPr/>
        </p:nvSpPr>
        <p:spPr bwMode="auto">
          <a:xfrm>
            <a:off x="3505200" y="46482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61" name="Up Arrow 60"/>
          <p:cNvSpPr>
            <a:spLocks/>
          </p:cNvSpPr>
          <p:nvPr/>
        </p:nvSpPr>
        <p:spPr bwMode="auto">
          <a:xfrm>
            <a:off x="4305300" y="1545982"/>
            <a:ext cx="495300" cy="359017"/>
          </a:xfrm>
          <a:prstGeom prst="upArrow">
            <a:avLst/>
          </a:prstGeom>
          <a:solidFill>
            <a:srgbClr val="3366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62" name="Up Arrow 61"/>
          <p:cNvSpPr>
            <a:spLocks/>
          </p:cNvSpPr>
          <p:nvPr/>
        </p:nvSpPr>
        <p:spPr bwMode="auto">
          <a:xfrm>
            <a:off x="4305300" y="5562599"/>
            <a:ext cx="495300" cy="308455"/>
          </a:xfrm>
          <a:prstGeom prst="upArrow">
            <a:avLst/>
          </a:prstGeom>
          <a:solidFill>
            <a:srgbClr val="3366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63" name="Rectangle 62"/>
          <p:cNvSpPr>
            <a:spLocks/>
          </p:cNvSpPr>
          <p:nvPr/>
        </p:nvSpPr>
        <p:spPr bwMode="auto">
          <a:xfrm>
            <a:off x="3467100" y="1066800"/>
            <a:ext cx="2400300" cy="47918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64" name="TextBox 63"/>
          <p:cNvSpPr txBox="1">
            <a:spLocks/>
          </p:cNvSpPr>
          <p:nvPr/>
        </p:nvSpPr>
        <p:spPr>
          <a:xfrm>
            <a:off x="3924300" y="1084317"/>
            <a:ext cx="1515409" cy="461665"/>
          </a:xfrm>
          <a:prstGeom prst="rect">
            <a:avLst/>
          </a:prstGeom>
          <a:noFill/>
        </p:spPr>
        <p:txBody>
          <a:bodyPr wrap="none" rtlCol="0">
            <a:spAutoFit/>
          </a:bodyPr>
          <a:lstStyle/>
          <a:p>
            <a:r>
              <a:rPr lang="en-US" dirty="0" smtClean="0">
                <a:solidFill>
                  <a:srgbClr val="00007F"/>
                </a:solidFill>
                <a:uFillTx/>
              </a:rPr>
              <a:t>ML Model</a:t>
            </a:r>
            <a:endParaRPr lang="en-US" dirty="0">
              <a:solidFill>
                <a:srgbClr val="00007F"/>
              </a:solidFill>
              <a:uFillTx/>
            </a:endParaRPr>
          </a:p>
        </p:txBody>
      </p:sp>
      <p:sp>
        <p:nvSpPr>
          <p:cNvPr id="65" name="TextBox 64"/>
          <p:cNvSpPr txBox="1">
            <a:spLocks/>
          </p:cNvSpPr>
          <p:nvPr/>
        </p:nvSpPr>
        <p:spPr>
          <a:xfrm>
            <a:off x="457728" y="1728477"/>
            <a:ext cx="2590272" cy="461665"/>
          </a:xfrm>
          <a:prstGeom prst="rect">
            <a:avLst/>
          </a:prstGeom>
          <a:noFill/>
        </p:spPr>
        <p:txBody>
          <a:bodyPr wrap="none" rtlCol="0">
            <a:spAutoFit/>
          </a:bodyPr>
          <a:lstStyle/>
          <a:p>
            <a:r>
              <a:rPr lang="en-US" dirty="0" smtClean="0">
                <a:uFillTx/>
              </a:rPr>
              <a:t>New Feature Space</a:t>
            </a:r>
            <a:endParaRPr lang="en-US" dirty="0">
              <a:uFillTx/>
            </a:endParaRPr>
          </a:p>
        </p:txBody>
      </p:sp>
      <p:sp>
        <p:nvSpPr>
          <p:cNvPr id="66" name="TextBox 65"/>
          <p:cNvSpPr txBox="1">
            <a:spLocks/>
          </p:cNvSpPr>
          <p:nvPr/>
        </p:nvSpPr>
        <p:spPr>
          <a:xfrm>
            <a:off x="1219877" y="5871054"/>
            <a:ext cx="2056723" cy="461665"/>
          </a:xfrm>
          <a:prstGeom prst="rect">
            <a:avLst/>
          </a:prstGeom>
          <a:noFill/>
        </p:spPr>
        <p:txBody>
          <a:bodyPr wrap="none" rtlCol="0">
            <a:spAutoFit/>
          </a:bodyPr>
          <a:lstStyle/>
          <a:p>
            <a:r>
              <a:rPr lang="en-US" dirty="0" smtClean="0">
                <a:uFillTx/>
              </a:rPr>
              <a:t>Original Inputs</a:t>
            </a:r>
            <a:endParaRPr lang="en-US" dirty="0">
              <a:uFillTx/>
            </a:endParaRPr>
          </a:p>
        </p:txBody>
      </p:sp>
      <p:sp>
        <p:nvSpPr>
          <p:cNvPr id="67" name="Oval 66"/>
          <p:cNvSpPr>
            <a:spLocks/>
          </p:cNvSpPr>
          <p:nvPr/>
        </p:nvSpPr>
        <p:spPr bwMode="auto">
          <a:xfrm>
            <a:off x="3733800" y="41910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68" name="Oval 67"/>
          <p:cNvSpPr>
            <a:spLocks/>
          </p:cNvSpPr>
          <p:nvPr/>
        </p:nvSpPr>
        <p:spPr bwMode="auto">
          <a:xfrm>
            <a:off x="4191000" y="41910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69" name="Oval 68"/>
          <p:cNvSpPr>
            <a:spLocks/>
          </p:cNvSpPr>
          <p:nvPr/>
        </p:nvSpPr>
        <p:spPr bwMode="auto">
          <a:xfrm>
            <a:off x="4648200" y="41910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0" name="Oval 69"/>
          <p:cNvSpPr>
            <a:spLocks/>
          </p:cNvSpPr>
          <p:nvPr/>
        </p:nvSpPr>
        <p:spPr bwMode="auto">
          <a:xfrm>
            <a:off x="5105400" y="41910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1" name="Oval 70"/>
          <p:cNvSpPr>
            <a:spLocks/>
          </p:cNvSpPr>
          <p:nvPr/>
        </p:nvSpPr>
        <p:spPr bwMode="auto">
          <a:xfrm>
            <a:off x="3276600" y="41910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2" name="Oval 71"/>
          <p:cNvSpPr>
            <a:spLocks/>
          </p:cNvSpPr>
          <p:nvPr/>
        </p:nvSpPr>
        <p:spPr bwMode="auto">
          <a:xfrm>
            <a:off x="5562600" y="41910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3" name="Oval 72"/>
          <p:cNvSpPr>
            <a:spLocks/>
          </p:cNvSpPr>
          <p:nvPr/>
        </p:nvSpPr>
        <p:spPr bwMode="auto">
          <a:xfrm>
            <a:off x="3962400" y="37338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4" name="Oval 73"/>
          <p:cNvSpPr>
            <a:spLocks/>
          </p:cNvSpPr>
          <p:nvPr/>
        </p:nvSpPr>
        <p:spPr bwMode="auto">
          <a:xfrm>
            <a:off x="4419600" y="37338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5" name="Oval 74"/>
          <p:cNvSpPr>
            <a:spLocks/>
          </p:cNvSpPr>
          <p:nvPr/>
        </p:nvSpPr>
        <p:spPr bwMode="auto">
          <a:xfrm>
            <a:off x="4876800" y="37338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6" name="Oval 75"/>
          <p:cNvSpPr>
            <a:spLocks/>
          </p:cNvSpPr>
          <p:nvPr/>
        </p:nvSpPr>
        <p:spPr bwMode="auto">
          <a:xfrm>
            <a:off x="5334000" y="37338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7" name="Oval 76"/>
          <p:cNvSpPr>
            <a:spLocks/>
          </p:cNvSpPr>
          <p:nvPr/>
        </p:nvSpPr>
        <p:spPr bwMode="auto">
          <a:xfrm>
            <a:off x="3505200" y="37338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8" name="Oval 77"/>
          <p:cNvSpPr>
            <a:spLocks/>
          </p:cNvSpPr>
          <p:nvPr/>
        </p:nvSpPr>
        <p:spPr bwMode="auto">
          <a:xfrm>
            <a:off x="3733800" y="32766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79" name="Oval 78"/>
          <p:cNvSpPr>
            <a:spLocks/>
          </p:cNvSpPr>
          <p:nvPr/>
        </p:nvSpPr>
        <p:spPr bwMode="auto">
          <a:xfrm>
            <a:off x="4191000" y="32766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0" name="Oval 79"/>
          <p:cNvSpPr>
            <a:spLocks/>
          </p:cNvSpPr>
          <p:nvPr/>
        </p:nvSpPr>
        <p:spPr bwMode="auto">
          <a:xfrm>
            <a:off x="4648200" y="32766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1" name="Oval 80"/>
          <p:cNvSpPr>
            <a:spLocks/>
          </p:cNvSpPr>
          <p:nvPr/>
        </p:nvSpPr>
        <p:spPr bwMode="auto">
          <a:xfrm>
            <a:off x="5105400" y="32766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2" name="Oval 81"/>
          <p:cNvSpPr>
            <a:spLocks/>
          </p:cNvSpPr>
          <p:nvPr/>
        </p:nvSpPr>
        <p:spPr bwMode="auto">
          <a:xfrm>
            <a:off x="3276600" y="32766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3" name="Oval 82"/>
          <p:cNvSpPr>
            <a:spLocks/>
          </p:cNvSpPr>
          <p:nvPr/>
        </p:nvSpPr>
        <p:spPr bwMode="auto">
          <a:xfrm>
            <a:off x="5562600" y="32766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4" name="Oval 83"/>
          <p:cNvSpPr>
            <a:spLocks/>
          </p:cNvSpPr>
          <p:nvPr/>
        </p:nvSpPr>
        <p:spPr bwMode="auto">
          <a:xfrm>
            <a:off x="3962400" y="2819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5" name="Oval 84"/>
          <p:cNvSpPr>
            <a:spLocks/>
          </p:cNvSpPr>
          <p:nvPr/>
        </p:nvSpPr>
        <p:spPr bwMode="auto">
          <a:xfrm>
            <a:off x="4419600" y="2819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6" name="Oval 85"/>
          <p:cNvSpPr>
            <a:spLocks/>
          </p:cNvSpPr>
          <p:nvPr/>
        </p:nvSpPr>
        <p:spPr bwMode="auto">
          <a:xfrm>
            <a:off x="4876800" y="2819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7" name="Oval 86"/>
          <p:cNvSpPr>
            <a:spLocks/>
          </p:cNvSpPr>
          <p:nvPr/>
        </p:nvSpPr>
        <p:spPr bwMode="auto">
          <a:xfrm>
            <a:off x="5334000" y="2819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8" name="Oval 87"/>
          <p:cNvSpPr>
            <a:spLocks/>
          </p:cNvSpPr>
          <p:nvPr/>
        </p:nvSpPr>
        <p:spPr bwMode="auto">
          <a:xfrm>
            <a:off x="3505200" y="281940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89" name="Oval 88"/>
          <p:cNvSpPr>
            <a:spLocks/>
          </p:cNvSpPr>
          <p:nvPr/>
        </p:nvSpPr>
        <p:spPr bwMode="auto">
          <a:xfrm>
            <a:off x="3733800" y="241651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0" name="Oval 89"/>
          <p:cNvSpPr>
            <a:spLocks/>
          </p:cNvSpPr>
          <p:nvPr/>
        </p:nvSpPr>
        <p:spPr bwMode="auto">
          <a:xfrm>
            <a:off x="4191000" y="241651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1" name="Oval 90"/>
          <p:cNvSpPr>
            <a:spLocks/>
          </p:cNvSpPr>
          <p:nvPr/>
        </p:nvSpPr>
        <p:spPr bwMode="auto">
          <a:xfrm>
            <a:off x="4648200" y="241651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2" name="Oval 91"/>
          <p:cNvSpPr>
            <a:spLocks/>
          </p:cNvSpPr>
          <p:nvPr/>
        </p:nvSpPr>
        <p:spPr bwMode="auto">
          <a:xfrm>
            <a:off x="5105400" y="241651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3" name="Oval 92"/>
          <p:cNvSpPr>
            <a:spLocks/>
          </p:cNvSpPr>
          <p:nvPr/>
        </p:nvSpPr>
        <p:spPr bwMode="auto">
          <a:xfrm>
            <a:off x="3276600" y="241651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4" name="Oval 93"/>
          <p:cNvSpPr>
            <a:spLocks/>
          </p:cNvSpPr>
          <p:nvPr/>
        </p:nvSpPr>
        <p:spPr bwMode="auto">
          <a:xfrm>
            <a:off x="5562600" y="2416510"/>
            <a:ext cx="228600" cy="228600"/>
          </a:xfrm>
          <a:prstGeom prst="ellipse">
            <a:avLst/>
          </a:prstGeom>
          <a:solidFill>
            <a:srgbClr val="3366FF"/>
          </a:solidFill>
          <a:ln w="9525" cap="flat" cmpd="sng" algn="ctr">
            <a:solidFill>
              <a:srgbClr val="33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5" name="Oval 94"/>
          <p:cNvSpPr>
            <a:spLocks/>
          </p:cNvSpPr>
          <p:nvPr/>
        </p:nvSpPr>
        <p:spPr bwMode="auto">
          <a:xfrm>
            <a:off x="3962400" y="1959310"/>
            <a:ext cx="228600" cy="228600"/>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6" name="Oval 95"/>
          <p:cNvSpPr>
            <a:spLocks/>
          </p:cNvSpPr>
          <p:nvPr/>
        </p:nvSpPr>
        <p:spPr bwMode="auto">
          <a:xfrm>
            <a:off x="4419600" y="1959310"/>
            <a:ext cx="228600" cy="228600"/>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7" name="Oval 96"/>
          <p:cNvSpPr>
            <a:spLocks/>
          </p:cNvSpPr>
          <p:nvPr/>
        </p:nvSpPr>
        <p:spPr bwMode="auto">
          <a:xfrm>
            <a:off x="4876800" y="1959310"/>
            <a:ext cx="228600" cy="228600"/>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8" name="Oval 97"/>
          <p:cNvSpPr>
            <a:spLocks/>
          </p:cNvSpPr>
          <p:nvPr/>
        </p:nvSpPr>
        <p:spPr bwMode="auto">
          <a:xfrm>
            <a:off x="5334000" y="1959310"/>
            <a:ext cx="228600" cy="228600"/>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99" name="Oval 98"/>
          <p:cNvSpPr>
            <a:spLocks/>
          </p:cNvSpPr>
          <p:nvPr/>
        </p:nvSpPr>
        <p:spPr bwMode="auto">
          <a:xfrm>
            <a:off x="3505200" y="1959310"/>
            <a:ext cx="228600" cy="228600"/>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FontTx/>
              <a:buNone/>
            </a:pPr>
            <a:endParaRPr kumimoji="0" lang="en-US" sz="2400" b="0" i="0" u="none" strike="noStrike" cap="none" normalizeH="0" baseline="0">
              <a:ln>
                <a:noFill/>
              </a:ln>
              <a:solidFill>
                <a:schemeClr val="tx1"/>
              </a:solidFill>
              <a:effectLst/>
              <a:uFillTx/>
              <a:latin typeface="Times New Roman" charset="0"/>
            </a:endParaRPr>
          </a:p>
        </p:txBody>
      </p:sp>
      <p:sp>
        <p:nvSpPr>
          <p:cNvPr id="60" name="TextBox 59"/>
          <p:cNvSpPr txBox="1">
            <a:spLocks/>
          </p:cNvSpPr>
          <p:nvPr/>
        </p:nvSpPr>
        <p:spPr>
          <a:xfrm>
            <a:off x="6781800" y="914400"/>
            <a:ext cx="1556836" cy="830997"/>
          </a:xfrm>
          <a:prstGeom prst="rect">
            <a:avLst/>
          </a:prstGeom>
          <a:noFill/>
        </p:spPr>
        <p:txBody>
          <a:bodyPr wrap="none" rtlCol="0">
            <a:spAutoFit/>
          </a:bodyPr>
          <a:lstStyle/>
          <a:p>
            <a:pPr algn="ctr"/>
            <a:r>
              <a:rPr lang="en-US" dirty="0" smtClean="0">
                <a:uFillTx/>
              </a:rPr>
              <a:t>Supervised</a:t>
            </a:r>
          </a:p>
          <a:p>
            <a:r>
              <a:rPr lang="en-US" dirty="0" smtClean="0">
                <a:uFillTx/>
              </a:rPr>
              <a:t>Learning</a:t>
            </a:r>
            <a:endParaRPr lang="en-US" dirty="0">
              <a:uFillTx/>
            </a:endParaRPr>
          </a:p>
        </p:txBody>
      </p:sp>
      <p:sp>
        <p:nvSpPr>
          <p:cNvPr id="100" name="TextBox 99"/>
          <p:cNvSpPr txBox="1">
            <a:spLocks/>
          </p:cNvSpPr>
          <p:nvPr/>
        </p:nvSpPr>
        <p:spPr>
          <a:xfrm>
            <a:off x="6631078" y="3352800"/>
            <a:ext cx="1877437" cy="830997"/>
          </a:xfrm>
          <a:prstGeom prst="rect">
            <a:avLst/>
          </a:prstGeom>
          <a:noFill/>
        </p:spPr>
        <p:txBody>
          <a:bodyPr wrap="none" rtlCol="0">
            <a:spAutoFit/>
          </a:bodyPr>
          <a:lstStyle/>
          <a:p>
            <a:pPr algn="ctr"/>
            <a:r>
              <a:rPr lang="en-US" dirty="0" smtClean="0">
                <a:uFillTx/>
              </a:rPr>
              <a:t>Unsupervised</a:t>
            </a:r>
          </a:p>
          <a:p>
            <a:pPr algn="ctr"/>
            <a:r>
              <a:rPr lang="en-US" dirty="0" smtClean="0">
                <a:uFillTx/>
              </a:rPr>
              <a:t>Learning</a:t>
            </a:r>
            <a:endParaRPr lang="en-US" dirty="0">
              <a:uFillTx/>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uFillTx/>
              </a:rPr>
              <a:t>Greedy Layer-Wise Training</a:t>
            </a:r>
            <a:endParaRPr lang="en-US" dirty="0">
              <a:uFillTx/>
            </a:endParaRPr>
          </a:p>
        </p:txBody>
      </p:sp>
      <p:sp>
        <p:nvSpPr>
          <p:cNvPr id="3" name="Content Placeholder 2"/>
          <p:cNvSpPr>
            <a:spLocks noGrp="1"/>
          </p:cNvSpPr>
          <p:nvPr>
            <p:ph idx="1"/>
          </p:nvPr>
        </p:nvSpPr>
        <p:spPr>
          <a:xfrm>
            <a:off x="685800" y="1143000"/>
            <a:ext cx="7772400" cy="4953000"/>
          </a:xfrm>
        </p:spPr>
        <p:txBody>
          <a:bodyPr/>
          <a:lstStyle/>
          <a:p>
            <a:r>
              <a:rPr lang="en-US" dirty="0" smtClean="0">
                <a:uFillTx/>
              </a:rPr>
              <a:t>Greedy layer-wise training avoids many of the problems of trying to train a deep net in a supervised fashion</a:t>
            </a:r>
          </a:p>
          <a:p>
            <a:pPr lvl="1"/>
            <a:r>
              <a:rPr lang="en-US" dirty="0" smtClean="0">
                <a:uFillTx/>
              </a:rPr>
              <a:t>Each layer gets full learning focus in its turn since it is the only current "top" layer (no unstable gradient issues, etc.)</a:t>
            </a:r>
          </a:p>
          <a:p>
            <a:pPr lvl="1"/>
            <a:r>
              <a:rPr lang="en-US" dirty="0" smtClean="0">
                <a:uFillTx/>
              </a:rPr>
              <a:t>Can take advantage of unlabeled data</a:t>
            </a:r>
          </a:p>
          <a:p>
            <a:pPr lvl="1"/>
            <a:r>
              <a:rPr lang="en-US" dirty="0" smtClean="0">
                <a:uFillTx/>
              </a:rPr>
              <a:t>When you finally tune the entire network with supervised training the network weights have already been adjusted so that you are in a good error basin and just need fine tuning.  This helps with problems of</a:t>
            </a:r>
          </a:p>
          <a:p>
            <a:pPr lvl="2"/>
            <a:r>
              <a:rPr lang="en-US" dirty="0" smtClean="0">
                <a:uFillTx/>
              </a:rPr>
              <a:t>Ineffective early layer learning</a:t>
            </a:r>
          </a:p>
          <a:p>
            <a:pPr lvl="2"/>
            <a:r>
              <a:rPr lang="en-US" dirty="0" smtClean="0">
                <a:uFillTx/>
              </a:rPr>
              <a:t>Deep network local minima</a:t>
            </a:r>
          </a:p>
          <a:p>
            <a:r>
              <a:rPr lang="en-US" dirty="0" smtClean="0">
                <a:uFillTx/>
              </a:rPr>
              <a:t>We will discuss the two early landmark approaches</a:t>
            </a:r>
          </a:p>
          <a:p>
            <a:pPr lvl="1"/>
            <a:r>
              <a:rPr lang="en-US" dirty="0"/>
              <a:t>Deep Belief Networks</a:t>
            </a:r>
          </a:p>
          <a:p>
            <a:pPr lvl="1"/>
            <a:r>
              <a:rPr lang="en-US" dirty="0" smtClean="0">
                <a:uFillTx/>
              </a:rPr>
              <a:t>Stacked Auto-Encoders</a:t>
            </a:r>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35</a:t>
            </a:fld>
            <a:endParaRPr lang="en-US">
              <a:uFillTx/>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60000"/>
            <a:lumOff val="40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rcRect r="21879"/>
          <a:stretch>
            <a:fillRect/>
          </a:stretch>
        </p:blipFill>
        <p:spPr>
          <a:xfrm>
            <a:off x="6019800" y="2832100"/>
            <a:ext cx="2992790" cy="4025900"/>
          </a:xfrm>
          <a:prstGeom prst="rect">
            <a:avLst/>
          </a:prstGeom>
        </p:spPr>
      </p:pic>
      <p:sp>
        <p:nvSpPr>
          <p:cNvPr id="2" name="Title 1"/>
          <p:cNvSpPr>
            <a:spLocks noGrp="1"/>
          </p:cNvSpPr>
          <p:nvPr>
            <p:ph type="title"/>
          </p:nvPr>
        </p:nvSpPr>
        <p:spPr>
          <a:xfrm>
            <a:off x="609600" y="0"/>
            <a:ext cx="7772400" cy="838200"/>
          </a:xfrm>
        </p:spPr>
        <p:txBody>
          <a:bodyPr/>
          <a:lstStyle/>
          <a:p>
            <a:r>
              <a:rPr lang="en-US" dirty="0" smtClean="0">
                <a:uFillTx/>
              </a:rPr>
              <a:t>Auto-Encoders</a:t>
            </a:r>
            <a:endParaRPr lang="en-US" dirty="0">
              <a:uFillTx/>
            </a:endParaRPr>
          </a:p>
        </p:txBody>
      </p:sp>
      <p:sp>
        <p:nvSpPr>
          <p:cNvPr id="3" name="Content Placeholder 2"/>
          <p:cNvSpPr>
            <a:spLocks noGrp="1"/>
          </p:cNvSpPr>
          <p:nvPr>
            <p:ph idx="1"/>
          </p:nvPr>
        </p:nvSpPr>
        <p:spPr>
          <a:xfrm>
            <a:off x="228600" y="762000"/>
            <a:ext cx="8610600" cy="2070100"/>
          </a:xfrm>
        </p:spPr>
        <p:txBody>
          <a:bodyPr>
            <a:normAutofit fontScale="92500" lnSpcReduction="20000"/>
          </a:bodyPr>
          <a:lstStyle/>
          <a:p>
            <a:r>
              <a:rPr lang="en-US" dirty="0" smtClean="0">
                <a:uFillTx/>
              </a:rPr>
              <a:t>A type of unsupervised learning which discovers generic features of the data</a:t>
            </a:r>
          </a:p>
          <a:p>
            <a:pPr lvl="1"/>
            <a:r>
              <a:rPr lang="en-US" dirty="0" smtClean="0">
                <a:uFillTx/>
              </a:rPr>
              <a:t>Learn identity function by learning important sub-features</a:t>
            </a:r>
          </a:p>
          <a:p>
            <a:pPr lvl="1"/>
            <a:r>
              <a:rPr lang="en-US" dirty="0" smtClean="0">
                <a:uFillTx/>
              </a:rPr>
              <a:t>Compression, etc. – </a:t>
            </a:r>
            <a:r>
              <a:rPr lang="en-US" dirty="0" err="1" smtClean="0">
                <a:uFillTx/>
              </a:rPr>
              <a:t>Undercomplete</a:t>
            </a:r>
            <a:r>
              <a:rPr lang="en-US" dirty="0"/>
              <a:t> </a:t>
            </a:r>
            <a:r>
              <a:rPr lang="en-US" dirty="0" smtClean="0"/>
              <a:t>|</a:t>
            </a:r>
            <a:r>
              <a:rPr lang="en-US" b="1" dirty="0" smtClean="0"/>
              <a:t>h</a:t>
            </a:r>
            <a:r>
              <a:rPr lang="en-US" dirty="0" smtClean="0"/>
              <a:t>| &lt; |</a:t>
            </a:r>
            <a:r>
              <a:rPr lang="en-US" b="1" dirty="0" smtClean="0"/>
              <a:t>x</a:t>
            </a:r>
            <a:r>
              <a:rPr lang="en-US" dirty="0" smtClean="0"/>
              <a:t>|</a:t>
            </a:r>
          </a:p>
          <a:p>
            <a:pPr lvl="1"/>
            <a:r>
              <a:rPr lang="en-US" dirty="0" smtClean="0">
                <a:uFillTx/>
              </a:rPr>
              <a:t>For </a:t>
            </a:r>
            <a:r>
              <a:rPr lang="en-US" dirty="0"/>
              <a:t>|</a:t>
            </a:r>
            <a:r>
              <a:rPr lang="en-US" b="1" dirty="0"/>
              <a:t>h</a:t>
            </a:r>
            <a:r>
              <a:rPr lang="en-US" dirty="0"/>
              <a:t>| </a:t>
            </a:r>
            <a:r>
              <a:rPr lang="en-US" dirty="0" smtClean="0"/>
              <a:t>≥ </a:t>
            </a:r>
            <a:r>
              <a:rPr lang="en-US" dirty="0"/>
              <a:t>|</a:t>
            </a:r>
            <a:r>
              <a:rPr lang="en-US" b="1" dirty="0"/>
              <a:t>x</a:t>
            </a:r>
            <a:r>
              <a:rPr lang="en-US" dirty="0" smtClean="0"/>
              <a:t>| (</a:t>
            </a:r>
            <a:r>
              <a:rPr lang="en-US" dirty="0" err="1" smtClean="0"/>
              <a:t>Overcomplete</a:t>
            </a:r>
            <a:r>
              <a:rPr lang="en-US" dirty="0" smtClean="0"/>
              <a:t> case more common in deep nets) use regularized </a:t>
            </a:r>
            <a:r>
              <a:rPr lang="en-US" dirty="0" err="1" smtClean="0"/>
              <a:t>autoencoding</a:t>
            </a:r>
            <a:r>
              <a:rPr lang="en-US" dirty="0" smtClean="0"/>
              <a:t>: Loss function includes regularizer to make sure we don’t just pass </a:t>
            </a:r>
            <a:r>
              <a:rPr lang="en-US" dirty="0"/>
              <a:t>through </a:t>
            </a:r>
            <a:r>
              <a:rPr lang="en-US" dirty="0" smtClean="0"/>
              <a:t>the data (e.g. sparsity, noise robustness, etc.)</a:t>
            </a:r>
            <a:endParaRPr lang="en-US" dirty="0" smtClean="0">
              <a:uFillTx/>
            </a:endParaRPr>
          </a:p>
        </p:txBody>
      </p:sp>
      <p:sp>
        <p:nvSpPr>
          <p:cNvPr id="5" name="Slide Number Placeholder 4"/>
          <p:cNvSpPr>
            <a:spLocks noGrp="1"/>
          </p:cNvSpPr>
          <p:nvPr>
            <p:ph type="sldNum" sz="quarter" idx="12"/>
          </p:nvPr>
        </p:nvSpPr>
        <p:spPr>
          <a:xfrm>
            <a:off x="6858000" y="6248400"/>
            <a:ext cx="1905000" cy="457200"/>
          </a:xfrm>
        </p:spPr>
        <p:txBody>
          <a:bodyPr/>
          <a:lstStyle/>
          <a:p>
            <a:pPr>
              <a:defRPr>
                <a:uFillTx/>
              </a:defRPr>
            </a:pPr>
            <a:fld id="{693AB152-2227-4B45-9010-C68F73A2215D}" type="slidenum">
              <a:rPr lang="en-US" smtClean="0">
                <a:uFillTx/>
              </a:rPr>
              <a:pPr>
                <a:defRPr>
                  <a:uFillTx/>
                </a:defRPr>
              </a:pPr>
              <a:t>36</a:t>
            </a:fld>
            <a:endParaRPr lang="en-US" dirty="0">
              <a:uFillTx/>
            </a:endParaRPr>
          </a:p>
        </p:txBody>
      </p:sp>
      <p:pic>
        <p:nvPicPr>
          <p:cNvPr id="6" name="Picture 5"/>
          <p:cNvPicPr>
            <a:picLocks noChangeAspect="1"/>
          </p:cNvPicPr>
          <p:nvPr/>
        </p:nvPicPr>
        <p:blipFill>
          <a:blip r:embed="rId4"/>
          <a:srcRect/>
          <a:stretch>
            <a:fillRect/>
          </a:stretch>
        </p:blipFill>
        <p:spPr bwMode="auto">
          <a:xfrm>
            <a:off x="228600" y="2895600"/>
            <a:ext cx="2783925" cy="3810000"/>
          </a:xfrm>
          <a:prstGeom prst="rect">
            <a:avLst/>
          </a:prstGeom>
          <a:noFill/>
          <a:ln w="9525">
            <a:noFill/>
            <a:miter lim="800000"/>
          </a:ln>
        </p:spPr>
      </p:pic>
      <p:pic>
        <p:nvPicPr>
          <p:cNvPr id="7" name="Picture 6"/>
          <p:cNvPicPr>
            <a:picLocks noChangeAspect="1"/>
          </p:cNvPicPr>
          <p:nvPr/>
        </p:nvPicPr>
        <p:blipFill>
          <a:blip r:embed="rId5"/>
          <a:srcRect/>
          <a:stretch>
            <a:fillRect/>
          </a:stretch>
        </p:blipFill>
        <p:spPr bwMode="auto">
          <a:xfrm>
            <a:off x="3505200" y="2895600"/>
            <a:ext cx="2299799" cy="3810000"/>
          </a:xfrm>
          <a:prstGeom prst="rect">
            <a:avLst/>
          </a:prstGeom>
          <a:noFill/>
          <a:ln w="9525">
            <a:noFill/>
            <a:miter lim="800000"/>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60000"/>
            <a:lumOff val="4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497374" y="2590800"/>
            <a:ext cx="3341826" cy="4219055"/>
          </a:xfrm>
          <a:prstGeom prst="rect">
            <a:avLst/>
          </a:prstGeom>
        </p:spPr>
      </p:pic>
      <p:sp>
        <p:nvSpPr>
          <p:cNvPr id="2" name="Title 1"/>
          <p:cNvSpPr>
            <a:spLocks noGrp="1"/>
          </p:cNvSpPr>
          <p:nvPr>
            <p:ph type="title"/>
          </p:nvPr>
        </p:nvSpPr>
        <p:spPr>
          <a:xfrm>
            <a:off x="609600" y="76200"/>
            <a:ext cx="7772400" cy="838200"/>
          </a:xfrm>
        </p:spPr>
        <p:txBody>
          <a:bodyPr/>
          <a:lstStyle/>
          <a:p>
            <a:r>
              <a:rPr lang="en-US" dirty="0" smtClean="0">
                <a:uFillTx/>
              </a:rPr>
              <a:t>Stacked Auto-Encoders</a:t>
            </a:r>
            <a:endParaRPr lang="en-US" dirty="0">
              <a:uFillTx/>
            </a:endParaRPr>
          </a:p>
        </p:txBody>
      </p:sp>
      <p:sp>
        <p:nvSpPr>
          <p:cNvPr id="3" name="Content Placeholder 2"/>
          <p:cNvSpPr>
            <a:spLocks noGrp="1"/>
          </p:cNvSpPr>
          <p:nvPr>
            <p:ph idx="1"/>
          </p:nvPr>
        </p:nvSpPr>
        <p:spPr>
          <a:xfrm>
            <a:off x="685800" y="914401"/>
            <a:ext cx="7772400" cy="1371600"/>
          </a:xfrm>
        </p:spPr>
        <p:txBody>
          <a:bodyPr>
            <a:normAutofit fontScale="92500" lnSpcReduction="20000"/>
          </a:bodyPr>
          <a:lstStyle/>
          <a:p>
            <a:r>
              <a:rPr lang="en-US" dirty="0" err="1" smtClean="0">
                <a:uFillTx/>
              </a:rPr>
              <a:t>Bengio</a:t>
            </a:r>
            <a:r>
              <a:rPr lang="en-US" dirty="0" smtClean="0">
                <a:uFillTx/>
              </a:rPr>
              <a:t> (2007) – After Deep Belief Networks (2006)</a:t>
            </a:r>
          </a:p>
          <a:p>
            <a:r>
              <a:rPr lang="en-US" dirty="0" smtClean="0">
                <a:uFillTx/>
              </a:rPr>
              <a:t>Stack many (sparse) auto-encoders in succession and train them using greedy layer-wise training</a:t>
            </a:r>
          </a:p>
          <a:p>
            <a:r>
              <a:rPr lang="en-US" dirty="0" smtClean="0">
                <a:uFillTx/>
              </a:rPr>
              <a:t>Drop the decode output layer each time</a:t>
            </a:r>
            <a:endParaRPr lang="en-US" dirty="0">
              <a:uFillTx/>
            </a:endParaRPr>
          </a:p>
        </p:txBody>
      </p:sp>
      <p:sp>
        <p:nvSpPr>
          <p:cNvPr id="5" name="Slide Number Placeholder 4"/>
          <p:cNvSpPr>
            <a:spLocks noGrp="1"/>
          </p:cNvSpPr>
          <p:nvPr>
            <p:ph type="sldNum" sz="quarter" idx="12"/>
          </p:nvPr>
        </p:nvSpPr>
        <p:spPr>
          <a:xfrm>
            <a:off x="6858000" y="6248400"/>
            <a:ext cx="1905000" cy="457200"/>
          </a:xfrm>
        </p:spPr>
        <p:txBody>
          <a:bodyPr/>
          <a:lstStyle/>
          <a:p>
            <a:pPr>
              <a:defRPr>
                <a:uFillTx/>
              </a:defRPr>
            </a:pPr>
            <a:fld id="{693AB152-2227-4B45-9010-C68F73A2215D}" type="slidenum">
              <a:rPr lang="en-US" smtClean="0">
                <a:uFillTx/>
              </a:rPr>
              <a:pPr>
                <a:defRPr>
                  <a:uFillTx/>
                </a:defRPr>
              </a:pPr>
              <a:t>37</a:t>
            </a:fld>
            <a:endParaRPr lang="en-US" dirty="0">
              <a:uFillTx/>
            </a:endParaRPr>
          </a:p>
        </p:txBody>
      </p:sp>
      <p:pic>
        <p:nvPicPr>
          <p:cNvPr id="6" name="Picture 5"/>
          <p:cNvPicPr>
            <a:picLocks noChangeAspect="1"/>
          </p:cNvPicPr>
          <p:nvPr/>
        </p:nvPicPr>
        <p:blipFill>
          <a:blip r:embed="rId3"/>
          <a:stretch>
            <a:fillRect/>
          </a:stretch>
        </p:blipFill>
        <p:spPr>
          <a:xfrm>
            <a:off x="838200" y="2411963"/>
            <a:ext cx="3139771" cy="4293638"/>
          </a:xfrm>
          <a:prstGeom prst="rect">
            <a:avLst/>
          </a:prstGeom>
        </p:spPr>
      </p:pic>
      <p:pic>
        <p:nvPicPr>
          <p:cNvPr id="8" name="Picture 7"/>
          <p:cNvPicPr>
            <a:picLocks noChangeAspect="1"/>
          </p:cNvPicPr>
          <p:nvPr/>
        </p:nvPicPr>
        <p:blipFill>
          <a:blip r:embed="rId3"/>
          <a:srcRect r="64677" b="7099"/>
          <a:stretch>
            <a:fillRect/>
          </a:stretch>
        </p:blipFill>
        <p:spPr>
          <a:xfrm>
            <a:off x="4452979" y="2188934"/>
            <a:ext cx="1109075" cy="398883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772400" cy="838200"/>
          </a:xfrm>
        </p:spPr>
        <p:txBody>
          <a:bodyPr/>
          <a:lstStyle/>
          <a:p>
            <a:r>
              <a:rPr lang="en-US" dirty="0" smtClean="0">
                <a:uFillTx/>
              </a:rPr>
              <a:t>Stacked Auto-Encoders</a:t>
            </a:r>
            <a:endParaRPr lang="en-US" dirty="0">
              <a:uFillTx/>
            </a:endParaRPr>
          </a:p>
        </p:txBody>
      </p:sp>
      <p:sp>
        <p:nvSpPr>
          <p:cNvPr id="3" name="Content Placeholder 2"/>
          <p:cNvSpPr>
            <a:spLocks noGrp="1"/>
          </p:cNvSpPr>
          <p:nvPr>
            <p:ph idx="1"/>
          </p:nvPr>
        </p:nvSpPr>
        <p:spPr>
          <a:xfrm>
            <a:off x="685800" y="914400"/>
            <a:ext cx="7772400" cy="1572145"/>
          </a:xfrm>
        </p:spPr>
        <p:txBody>
          <a:bodyPr/>
          <a:lstStyle/>
          <a:p>
            <a:r>
              <a:rPr lang="en-US" dirty="0" smtClean="0">
                <a:uFillTx/>
              </a:rPr>
              <a:t>Do supervised training (can now only used labeled examples) on the last layer using final features</a:t>
            </a:r>
          </a:p>
          <a:p>
            <a:r>
              <a:rPr lang="en-US" dirty="0" smtClean="0">
                <a:uFillTx/>
              </a:rPr>
              <a:t>Then do supervised training on the entire network to fine- tune all weights</a:t>
            </a:r>
            <a:endParaRPr lang="en-US" dirty="0">
              <a:uFillTx/>
            </a:endParaRPr>
          </a:p>
        </p:txBody>
      </p:sp>
      <p:sp>
        <p:nvSpPr>
          <p:cNvPr id="5" name="Slide Number Placeholder 4"/>
          <p:cNvSpPr>
            <a:spLocks noGrp="1"/>
          </p:cNvSpPr>
          <p:nvPr>
            <p:ph type="sldNum" sz="quarter" idx="12"/>
          </p:nvPr>
        </p:nvSpPr>
        <p:spPr>
          <a:xfrm>
            <a:off x="6858000" y="6248400"/>
            <a:ext cx="1905000" cy="457200"/>
          </a:xfrm>
        </p:spPr>
        <p:txBody>
          <a:bodyPr/>
          <a:lstStyle/>
          <a:p>
            <a:pPr>
              <a:defRPr>
                <a:uFillTx/>
              </a:defRPr>
            </a:pPr>
            <a:fld id="{693AB152-2227-4B45-9010-C68F73A2215D}" type="slidenum">
              <a:rPr lang="en-US" smtClean="0">
                <a:uFillTx/>
              </a:rPr>
              <a:pPr>
                <a:defRPr>
                  <a:uFillTx/>
                </a:defRPr>
              </a:pPr>
              <a:t>38</a:t>
            </a:fld>
            <a:endParaRPr lang="en-US" dirty="0">
              <a:uFillTx/>
            </a:endParaRPr>
          </a:p>
        </p:txBody>
      </p:sp>
      <p:pic>
        <p:nvPicPr>
          <p:cNvPr id="8" name="Picture 7"/>
          <p:cNvPicPr>
            <a:picLocks noChangeAspect="1"/>
          </p:cNvPicPr>
          <p:nvPr/>
        </p:nvPicPr>
        <p:blipFill>
          <a:blip r:embed="rId3"/>
          <a:stretch>
            <a:fillRect/>
          </a:stretch>
        </p:blipFill>
        <p:spPr>
          <a:xfrm>
            <a:off x="152401" y="3048000"/>
            <a:ext cx="3377046" cy="2971800"/>
          </a:xfrm>
          <a:prstGeom prst="rect">
            <a:avLst/>
          </a:prstGeom>
        </p:spPr>
      </p:pic>
      <p:pic>
        <p:nvPicPr>
          <p:cNvPr id="9" name="Picture 8"/>
          <p:cNvPicPr>
            <a:picLocks noChangeAspect="1"/>
          </p:cNvPicPr>
          <p:nvPr/>
        </p:nvPicPr>
        <p:blipFill>
          <a:blip r:embed="rId4"/>
          <a:stretch>
            <a:fillRect/>
          </a:stretch>
        </p:blipFill>
        <p:spPr>
          <a:xfrm>
            <a:off x="3962400" y="2433117"/>
            <a:ext cx="5097792" cy="4424883"/>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39</a:t>
            </a:fld>
            <a:endParaRPr lang="en-US">
              <a:uFillTx/>
            </a:endParaRPr>
          </a:p>
        </p:txBody>
      </p:sp>
      <p:pic>
        <p:nvPicPr>
          <p:cNvPr id="7" name="Picture 6"/>
          <p:cNvPicPr>
            <a:picLocks noChangeAspect="1"/>
          </p:cNvPicPr>
          <p:nvPr/>
        </p:nvPicPr>
        <p:blipFill>
          <a:blip r:embed="rId2"/>
          <a:stretch>
            <a:fillRect/>
          </a:stretch>
        </p:blipFill>
        <p:spPr>
          <a:xfrm>
            <a:off x="1600200" y="76200"/>
            <a:ext cx="6130012" cy="6705600"/>
          </a:xfrm>
          <a:prstGeom prst="rect">
            <a:avLst/>
          </a:prstGeom>
        </p:spPr>
      </p:pic>
    </p:spTree>
    <p:extLst>
      <p:ext uri="{BB962C8B-B14F-4D97-AF65-F5344CB8AC3E}">
        <p14:creationId xmlns:p14="http://schemas.microsoft.com/office/powerpoint/2010/main" val="2296933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772400" cy="838200"/>
          </a:xfrm>
        </p:spPr>
        <p:txBody>
          <a:bodyPr/>
          <a:lstStyle/>
          <a:p>
            <a:r>
              <a:rPr lang="en-US" dirty="0" smtClean="0">
                <a:uFillTx/>
              </a:rPr>
              <a:t>Deep Learning Tasks</a:t>
            </a:r>
            <a:endParaRPr lang="en-US" dirty="0">
              <a:uFillTx/>
            </a:endParaRPr>
          </a:p>
        </p:txBody>
      </p:sp>
      <p:sp>
        <p:nvSpPr>
          <p:cNvPr id="3" name="Content Placeholder 2"/>
          <p:cNvSpPr>
            <a:spLocks noGrp="1"/>
          </p:cNvSpPr>
          <p:nvPr>
            <p:ph idx="1"/>
          </p:nvPr>
        </p:nvSpPr>
        <p:spPr>
          <a:xfrm>
            <a:off x="685800" y="838200"/>
            <a:ext cx="7772400" cy="1447800"/>
          </a:xfrm>
        </p:spPr>
        <p:txBody>
          <a:bodyPr>
            <a:normAutofit fontScale="70000" lnSpcReduction="20000"/>
          </a:bodyPr>
          <a:lstStyle/>
          <a:p>
            <a:r>
              <a:rPr lang="en-US" dirty="0" smtClean="0">
                <a:uFillTx/>
              </a:rPr>
              <a:t>For some approaches (CNN, Unsupervised) best when input space is locally structured – spatial or temporal: images, language, etc. vs arbitrary input features</a:t>
            </a:r>
          </a:p>
          <a:p>
            <a:r>
              <a:rPr lang="en-US" dirty="0" smtClean="0">
                <a:uFillTx/>
              </a:rPr>
              <a:t>Images Example: view of a learned vision feature layer (Basis)</a:t>
            </a:r>
          </a:p>
          <a:p>
            <a:r>
              <a:rPr lang="en-US" kern="1200" dirty="0">
                <a:latin typeface="Times New Roman" charset="0"/>
              </a:rPr>
              <a:t>Each square in the figure </a:t>
            </a:r>
            <a:r>
              <a:rPr lang="en-US" kern="1200" dirty="0" smtClean="0">
                <a:latin typeface="Times New Roman" charset="0"/>
              </a:rPr>
              <a:t>shows </a:t>
            </a:r>
            <a:r>
              <a:rPr lang="en-US" kern="1200" dirty="0">
                <a:latin typeface="Times New Roman" charset="0"/>
              </a:rPr>
              <a:t>the </a:t>
            </a:r>
            <a:r>
              <a:rPr lang="en-US" kern="1200" dirty="0" smtClean="0">
                <a:latin typeface="Times New Roman" charset="0"/>
              </a:rPr>
              <a:t>input image </a:t>
            </a:r>
            <a:r>
              <a:rPr lang="en-US" kern="1200" dirty="0">
                <a:latin typeface="Times New Roman" charset="0"/>
              </a:rPr>
              <a:t>that maximally </a:t>
            </a:r>
            <a:r>
              <a:rPr lang="en-US" kern="1200" dirty="0" smtClean="0">
                <a:latin typeface="Times New Roman" charset="0"/>
              </a:rPr>
              <a:t>activates </a:t>
            </a:r>
            <a:r>
              <a:rPr lang="en-US" kern="1200" dirty="0">
                <a:latin typeface="Times New Roman" charset="0"/>
              </a:rPr>
              <a:t>one of </a:t>
            </a:r>
            <a:r>
              <a:rPr lang="en-US" kern="1200" dirty="0" smtClean="0">
                <a:latin typeface="Times New Roman" charset="0"/>
              </a:rPr>
              <a:t> the 100 units</a:t>
            </a:r>
            <a:endParaRPr lang="en-US" dirty="0" smtClean="0">
              <a:uFillTx/>
            </a:endParaRPr>
          </a:p>
          <a:p>
            <a:pPr lvl="1">
              <a:buNone/>
            </a:pPr>
            <a:r>
              <a:rPr lang="en-US" dirty="0" smtClean="0">
                <a:uFillTx/>
              </a:rPr>
              <a:t> </a:t>
            </a:r>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dirty="0" smtClean="0">
                <a:uFillTx/>
              </a:rPr>
              <a:t>CS 678 – Deep Learning</a:t>
            </a:r>
            <a:endParaRPr lang="en-US" dirty="0">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4</a:t>
            </a:fld>
            <a:endParaRPr lang="en-US" dirty="0">
              <a:uFillTx/>
            </a:endParaRPr>
          </a:p>
        </p:txBody>
      </p:sp>
      <p:pic>
        <p:nvPicPr>
          <p:cNvPr id="6" name="Picture 5" descr="AE.tiff"/>
          <p:cNvPicPr>
            <a:picLocks noChangeAspect="1"/>
          </p:cNvPicPr>
          <p:nvPr/>
        </p:nvPicPr>
        <p:blipFill>
          <a:blip r:embed="rId3"/>
          <a:stretch>
            <a:fillRect/>
          </a:stretch>
        </p:blipFill>
        <p:spPr>
          <a:xfrm>
            <a:off x="2181225" y="2286000"/>
            <a:ext cx="4425950" cy="442595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uFillTx/>
              </a:rPr>
              <a:t>Sparse Encoders</a:t>
            </a:r>
            <a:endParaRPr lang="en-US" dirty="0">
              <a:uFillTx/>
            </a:endParaRPr>
          </a:p>
        </p:txBody>
      </p:sp>
      <p:sp>
        <p:nvSpPr>
          <p:cNvPr id="3" name="Content Placeholder 2"/>
          <p:cNvSpPr>
            <a:spLocks noGrp="1"/>
          </p:cNvSpPr>
          <p:nvPr>
            <p:ph idx="1"/>
          </p:nvPr>
        </p:nvSpPr>
        <p:spPr>
          <a:xfrm>
            <a:off x="685800" y="1066800"/>
            <a:ext cx="7848600" cy="5181600"/>
          </a:xfrm>
        </p:spPr>
        <p:txBody>
          <a:bodyPr>
            <a:normAutofit fontScale="92500" lnSpcReduction="20000"/>
          </a:bodyPr>
          <a:lstStyle/>
          <a:p>
            <a:r>
              <a:rPr lang="en-US" dirty="0" smtClean="0">
                <a:uFillTx/>
              </a:rPr>
              <a:t>Auto encoders will often do a dimensionality reduction</a:t>
            </a:r>
          </a:p>
          <a:p>
            <a:pPr lvl="1"/>
            <a:r>
              <a:rPr lang="en-US" dirty="0" smtClean="0">
                <a:uFillTx/>
              </a:rPr>
              <a:t>PCA-like or non-linear dimensionality reduction</a:t>
            </a:r>
          </a:p>
          <a:p>
            <a:r>
              <a:rPr lang="en-US" dirty="0" smtClean="0">
                <a:uFillTx/>
              </a:rPr>
              <a:t>This leads to a "dense" representation which is nice in terms of parsimony</a:t>
            </a:r>
          </a:p>
          <a:p>
            <a:pPr lvl="1"/>
            <a:r>
              <a:rPr lang="en-US" dirty="0" smtClean="0">
                <a:uFillTx/>
              </a:rPr>
              <a:t>All features typically have non-zero values for any input and the combination of values contains the compressed information</a:t>
            </a:r>
          </a:p>
          <a:p>
            <a:r>
              <a:rPr lang="en-US" dirty="0" smtClean="0">
                <a:uFillTx/>
              </a:rPr>
              <a:t>However, this distributed and entangled representation can often make it more difficult for successive layers to pick out the salient features</a:t>
            </a:r>
          </a:p>
          <a:p>
            <a:r>
              <a:rPr lang="en-US" dirty="0" smtClean="0">
                <a:uFillTx/>
              </a:rPr>
              <a:t>A </a:t>
            </a:r>
            <a:r>
              <a:rPr lang="en-US" i="1" dirty="0" smtClean="0">
                <a:uFillTx/>
              </a:rPr>
              <a:t>sparse </a:t>
            </a:r>
            <a:r>
              <a:rPr lang="en-US" dirty="0" smtClean="0">
                <a:uFillTx/>
              </a:rPr>
              <a:t>representation uses more features where at any given time many/most of the features will have a 0 value</a:t>
            </a:r>
          </a:p>
          <a:p>
            <a:pPr lvl="1"/>
            <a:r>
              <a:rPr lang="en-US" dirty="0" smtClean="0">
                <a:uFillTx/>
              </a:rPr>
              <a:t>Thus there is an im</a:t>
            </a:r>
            <a:r>
              <a:rPr lang="en-US" dirty="0" smtClean="0"/>
              <a:t>plicit compression each time but with varying nodes</a:t>
            </a:r>
            <a:endParaRPr lang="en-US" dirty="0" smtClean="0">
              <a:uFillTx/>
            </a:endParaRPr>
          </a:p>
          <a:p>
            <a:pPr lvl="1"/>
            <a:r>
              <a:rPr lang="en-US" dirty="0" smtClean="0">
                <a:uFillTx/>
              </a:rPr>
              <a:t>This leads to more localist variable length encodings where a particular node (or small group of nodes) with value 1 signifies the presence of a high-order feature (small set of bases)</a:t>
            </a:r>
          </a:p>
          <a:p>
            <a:pPr lvl="1"/>
            <a:r>
              <a:rPr lang="en-US" dirty="0" smtClean="0">
                <a:uFillTx/>
              </a:rPr>
              <a:t>A type of simplicity bottleneck (regularizer)</a:t>
            </a:r>
          </a:p>
          <a:p>
            <a:pPr lvl="1"/>
            <a:r>
              <a:rPr lang="en-US" dirty="0" smtClean="0">
                <a:uFillTx/>
              </a:rPr>
              <a:t>This is easier for subsequent layers to use for learning</a:t>
            </a:r>
          </a:p>
          <a:p>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40</a:t>
            </a:fld>
            <a:endParaRPr lang="en-US">
              <a:uFillTx/>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772400" cy="838200"/>
          </a:xfrm>
        </p:spPr>
        <p:txBody>
          <a:bodyPr/>
          <a:lstStyle/>
          <a:p>
            <a:r>
              <a:rPr lang="en-US" dirty="0" smtClean="0">
                <a:uFillTx/>
              </a:rPr>
              <a:t>Sparse Representation</a:t>
            </a:r>
            <a:endParaRPr lang="en-US" dirty="0">
              <a:uFillTx/>
            </a:endParaRPr>
          </a:p>
        </p:txBody>
      </p:sp>
      <p:sp>
        <p:nvSpPr>
          <p:cNvPr id="3" name="Content Placeholder 2"/>
          <p:cNvSpPr>
            <a:spLocks noGrp="1"/>
          </p:cNvSpPr>
          <p:nvPr>
            <p:ph idx="1"/>
          </p:nvPr>
        </p:nvSpPr>
        <p:spPr>
          <a:xfrm>
            <a:off x="685800" y="685800"/>
            <a:ext cx="7772400" cy="1524000"/>
          </a:xfrm>
        </p:spPr>
        <p:txBody>
          <a:bodyPr>
            <a:normAutofit lnSpcReduction="10000"/>
          </a:bodyPr>
          <a:lstStyle/>
          <a:p>
            <a:r>
              <a:rPr lang="en-US" dirty="0" smtClean="0">
                <a:uFillTx/>
              </a:rPr>
              <a:t>For bases below, which is easier to see intuition for current pattern - if a few of these are on and the rest 0, or if all have some non-zero value? </a:t>
            </a:r>
          </a:p>
          <a:p>
            <a:r>
              <a:rPr lang="en-US" dirty="0" smtClean="0">
                <a:uFillTx/>
              </a:rPr>
              <a:t>Easier to learn if sparse</a:t>
            </a:r>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41</a:t>
            </a:fld>
            <a:endParaRPr lang="en-US">
              <a:uFillTx/>
            </a:endParaRPr>
          </a:p>
        </p:txBody>
      </p:sp>
      <p:pic>
        <p:nvPicPr>
          <p:cNvPr id="6" name="Picture 5" descr="AE.tiff"/>
          <p:cNvPicPr>
            <a:picLocks noChangeAspect="1"/>
          </p:cNvPicPr>
          <p:nvPr/>
        </p:nvPicPr>
        <p:blipFill>
          <a:blip r:embed="rId3"/>
          <a:stretch>
            <a:fillRect/>
          </a:stretch>
        </p:blipFill>
        <p:spPr>
          <a:xfrm>
            <a:off x="2355850" y="2362200"/>
            <a:ext cx="4425950" cy="442595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772400" cy="838200"/>
          </a:xfrm>
        </p:spPr>
        <p:txBody>
          <a:bodyPr/>
          <a:lstStyle/>
          <a:p>
            <a:r>
              <a:rPr lang="en-US" dirty="0" smtClean="0">
                <a:uFillTx/>
              </a:rPr>
              <a:t>How do we implement a sparse Auto-Encoder?</a:t>
            </a:r>
            <a:endParaRPr lang="en-US" dirty="0">
              <a:uFillTx/>
            </a:endParaRPr>
          </a:p>
        </p:txBody>
      </p:sp>
      <p:sp>
        <p:nvSpPr>
          <p:cNvPr id="3" name="Content Placeholder 2"/>
          <p:cNvSpPr>
            <a:spLocks noGrp="1"/>
          </p:cNvSpPr>
          <p:nvPr>
            <p:ph idx="1"/>
          </p:nvPr>
        </p:nvSpPr>
        <p:spPr>
          <a:xfrm>
            <a:off x="685800" y="1524000"/>
            <a:ext cx="7772400" cy="4724400"/>
          </a:xfrm>
        </p:spPr>
        <p:txBody>
          <a:bodyPr>
            <a:normAutofit/>
          </a:bodyPr>
          <a:lstStyle/>
          <a:p>
            <a:r>
              <a:rPr lang="en-US" dirty="0" smtClean="0">
                <a:uFillTx/>
              </a:rPr>
              <a:t>Use more hidden nodes in the encoder</a:t>
            </a:r>
          </a:p>
          <a:p>
            <a:r>
              <a:rPr lang="en-US" dirty="0" smtClean="0">
                <a:uFillTx/>
              </a:rPr>
              <a:t>Use regularization techniques which encourage sparseness (e.g. a significant portion of nodes have 0 output for any given input)</a:t>
            </a:r>
          </a:p>
          <a:p>
            <a:pPr lvl="1"/>
            <a:r>
              <a:rPr lang="en-US" dirty="0" smtClean="0">
                <a:uFillTx/>
              </a:rPr>
              <a:t>Penalty in the learning function for non-zero nodes</a:t>
            </a:r>
          </a:p>
          <a:p>
            <a:pPr lvl="1"/>
            <a:r>
              <a:rPr lang="en-US" dirty="0" smtClean="0">
                <a:uFillTx/>
              </a:rPr>
              <a:t>Weight decay</a:t>
            </a:r>
          </a:p>
          <a:p>
            <a:pPr lvl="1"/>
            <a:r>
              <a:rPr lang="en-US" dirty="0" smtClean="0">
                <a:uFillTx/>
              </a:rPr>
              <a:t>etc.</a:t>
            </a:r>
          </a:p>
          <a:p>
            <a:r>
              <a:rPr lang="en-US" dirty="0" smtClean="0">
                <a:uFillTx/>
              </a:rPr>
              <a:t>De-noising Auto-Encoder</a:t>
            </a:r>
          </a:p>
          <a:p>
            <a:pPr lvl="1"/>
            <a:r>
              <a:rPr lang="en-US" dirty="0" smtClean="0">
                <a:uFillTx/>
              </a:rPr>
              <a:t>Stochastically corrupt training instance each time, but still train auto-encoder to decode the uncorrupted instance, forcing it to </a:t>
            </a:r>
            <a:r>
              <a:rPr lang="en-US" dirty="0"/>
              <a:t>de-noise </a:t>
            </a:r>
            <a:r>
              <a:rPr lang="en-US" dirty="0" smtClean="0"/>
              <a:t>and learn </a:t>
            </a:r>
            <a:r>
              <a:rPr lang="en-US" dirty="0" smtClean="0">
                <a:uFillTx/>
              </a:rPr>
              <a:t>conditional dependencies within the instance </a:t>
            </a:r>
          </a:p>
          <a:p>
            <a:pPr lvl="1"/>
            <a:r>
              <a:rPr lang="en-US" dirty="0" smtClean="0">
                <a:uFillTx/>
              </a:rPr>
              <a:t>Improved empirical results, handles missing values well</a:t>
            </a:r>
          </a:p>
          <a:p>
            <a:pPr lvl="1"/>
            <a:endParaRPr lang="en-US" dirty="0" smtClean="0">
              <a:uFillTx/>
            </a:endParaRPr>
          </a:p>
          <a:p>
            <a:pPr lvl="1"/>
            <a:endParaRPr lang="en-US" dirty="0" smtClean="0">
              <a:uFillTx/>
            </a:endParaRPr>
          </a:p>
          <a:p>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42</a:t>
            </a:fld>
            <a:endParaRPr lang="en-US">
              <a:uFillTx/>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uFillTx/>
              </a:rPr>
              <a:t>Stacked Auto</a:t>
            </a:r>
            <a:r>
              <a:rPr lang="en-US" smtClean="0">
                <a:uFillTx/>
              </a:rPr>
              <a:t>-Encoders</a:t>
            </a:r>
            <a:endParaRPr lang="en-US">
              <a:uFillTx/>
            </a:endParaRPr>
          </a:p>
        </p:txBody>
      </p:sp>
      <p:sp>
        <p:nvSpPr>
          <p:cNvPr id="3" name="Content Placeholder 2"/>
          <p:cNvSpPr>
            <a:spLocks noGrp="1"/>
          </p:cNvSpPr>
          <p:nvPr>
            <p:ph idx="1"/>
          </p:nvPr>
        </p:nvSpPr>
        <p:spPr/>
        <p:txBody>
          <a:bodyPr>
            <a:normAutofit fontScale="92500"/>
          </a:bodyPr>
          <a:lstStyle/>
          <a:p>
            <a:r>
              <a:rPr lang="en-US" dirty="0" smtClean="0">
                <a:uFillTx/>
              </a:rPr>
              <a:t>Concatenation approach (i.e. using both hidden features and original features in final (or other) layers) can be better if not doing fine tuning.  If fine tuning, the pure replacement approach can work well.</a:t>
            </a:r>
          </a:p>
          <a:p>
            <a:r>
              <a:rPr lang="en-US" dirty="0" smtClean="0">
                <a:uFillTx/>
              </a:rPr>
              <a:t>Always fine tune if there is a sufficient amount of labeled data</a:t>
            </a:r>
          </a:p>
          <a:p>
            <a:r>
              <a:rPr lang="en-US" dirty="0" smtClean="0"/>
              <a:t>For real valued inputs, MLP training is like regression and thus could use linear output node activations, still </a:t>
            </a:r>
            <a:r>
              <a:rPr lang="en-US" dirty="0" err="1" smtClean="0"/>
              <a:t>ReLU</a:t>
            </a:r>
            <a:r>
              <a:rPr lang="en-US" dirty="0" smtClean="0"/>
              <a:t> at hidden</a:t>
            </a:r>
            <a:endParaRPr lang="en-US" dirty="0" smtClean="0">
              <a:uFillTx/>
            </a:endParaRPr>
          </a:p>
          <a:p>
            <a:r>
              <a:rPr lang="en-US" dirty="0" smtClean="0">
                <a:uFillTx/>
              </a:rPr>
              <a:t>Stacked Auto-Encoders empirically not quite as accurate as </a:t>
            </a:r>
            <a:r>
              <a:rPr lang="en-US" dirty="0" err="1" smtClean="0">
                <a:uFillTx/>
              </a:rPr>
              <a:t>DBNs</a:t>
            </a:r>
            <a:r>
              <a:rPr lang="en-US" dirty="0" smtClean="0">
                <a:uFillTx/>
              </a:rPr>
              <a:t> (Deep Belief Networks)</a:t>
            </a:r>
          </a:p>
          <a:p>
            <a:pPr lvl="1"/>
            <a:r>
              <a:rPr lang="en-US" dirty="0" smtClean="0">
                <a:uFillTx/>
              </a:rPr>
              <a:t>(with De-noising auto-encoders, stacked auto-encoders competitive with </a:t>
            </a:r>
            <a:r>
              <a:rPr lang="en-US" dirty="0" err="1" smtClean="0">
                <a:uFillTx/>
              </a:rPr>
              <a:t>DBNs</a:t>
            </a:r>
            <a:r>
              <a:rPr lang="en-US" dirty="0" smtClean="0">
                <a:uFillTx/>
              </a:rPr>
              <a:t>)</a:t>
            </a:r>
          </a:p>
          <a:p>
            <a:pPr lvl="1"/>
            <a:r>
              <a:rPr lang="en-US" dirty="0" smtClean="0">
                <a:uFillTx/>
              </a:rPr>
              <a:t>Not generative like </a:t>
            </a:r>
            <a:r>
              <a:rPr lang="en-US" dirty="0" err="1" smtClean="0">
                <a:uFillTx/>
              </a:rPr>
              <a:t>DBNs</a:t>
            </a:r>
            <a:r>
              <a:rPr lang="en-US" dirty="0" smtClean="0">
                <a:uFillTx/>
              </a:rPr>
              <a:t>, though recent work with de-noising auto-encoders may allow generative capacity</a:t>
            </a:r>
          </a:p>
          <a:p>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43</a:t>
            </a:fld>
            <a:endParaRPr lang="en-US">
              <a:uFillTx/>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uFillTx/>
              </a:rPr>
              <a:t>Deep Belief Networks (DBN)</a:t>
            </a:r>
            <a:endParaRPr lang="en-US" dirty="0">
              <a:uFillTx/>
            </a:endParaRPr>
          </a:p>
        </p:txBody>
      </p:sp>
      <p:sp>
        <p:nvSpPr>
          <p:cNvPr id="3" name="Content Placeholder 2"/>
          <p:cNvSpPr>
            <a:spLocks noGrp="1"/>
          </p:cNvSpPr>
          <p:nvPr>
            <p:ph idx="1"/>
          </p:nvPr>
        </p:nvSpPr>
        <p:spPr/>
        <p:txBody>
          <a:bodyPr>
            <a:normAutofit lnSpcReduction="10000"/>
          </a:bodyPr>
          <a:lstStyle/>
          <a:p>
            <a:r>
              <a:rPr lang="en-US" dirty="0" smtClean="0">
                <a:uFillTx/>
              </a:rPr>
              <a:t>Geoff Hinton (2006) – Beginning of Deep Learning hype – outperformed kernel methods on MNIST – Also generative</a:t>
            </a:r>
          </a:p>
          <a:p>
            <a:r>
              <a:rPr lang="en-US" dirty="0" smtClean="0">
                <a:uFillTx/>
              </a:rPr>
              <a:t>Uses Greedy layer-wise training but each layer is an RBM (Restricted Boltzmann Machine)</a:t>
            </a:r>
          </a:p>
          <a:p>
            <a:r>
              <a:rPr lang="en-US" dirty="0" smtClean="0">
                <a:uFillTx/>
              </a:rPr>
              <a:t>RBM is a constrained</a:t>
            </a:r>
          </a:p>
          <a:p>
            <a:pPr>
              <a:buNone/>
            </a:pPr>
            <a:r>
              <a:rPr lang="en-US" dirty="0" smtClean="0">
                <a:uFillTx/>
              </a:rPr>
              <a:t>     Boltzmann machine with</a:t>
            </a:r>
          </a:p>
          <a:p>
            <a:pPr lvl="1"/>
            <a:r>
              <a:rPr lang="en-US" dirty="0" smtClean="0">
                <a:uFillTx/>
              </a:rPr>
              <a:t>No lateral connections between</a:t>
            </a:r>
          </a:p>
          <a:p>
            <a:pPr lvl="1">
              <a:buNone/>
            </a:pPr>
            <a:r>
              <a:rPr lang="en-US" dirty="0" smtClean="0">
                <a:uFillTx/>
              </a:rPr>
              <a:t>	hidden (</a:t>
            </a:r>
            <a:r>
              <a:rPr lang="en-US" b="1" dirty="0" err="1" smtClean="0">
                <a:uFillTx/>
              </a:rPr>
              <a:t>h</a:t>
            </a:r>
            <a:r>
              <a:rPr lang="en-US" dirty="0" smtClean="0">
                <a:uFillTx/>
              </a:rPr>
              <a:t>) and visible (</a:t>
            </a:r>
            <a:r>
              <a:rPr lang="en-US" b="1" dirty="0" err="1" smtClean="0">
                <a:uFillTx/>
              </a:rPr>
              <a:t>x</a:t>
            </a:r>
            <a:r>
              <a:rPr lang="en-US" dirty="0" smtClean="0">
                <a:uFillTx/>
              </a:rPr>
              <a:t>) nodes</a:t>
            </a:r>
          </a:p>
          <a:p>
            <a:pPr lvl="1"/>
            <a:r>
              <a:rPr lang="en-US" dirty="0" smtClean="0">
                <a:uFillTx/>
              </a:rPr>
              <a:t>Symmetric weights</a:t>
            </a:r>
          </a:p>
          <a:p>
            <a:pPr lvl="1"/>
            <a:r>
              <a:rPr lang="en-US" dirty="0" smtClean="0">
                <a:uFillTx/>
              </a:rPr>
              <a:t>Does not use annealing/temperature, but that is all right since each RBM not seeking a global minima, but rather an incremental transformation of the feature space</a:t>
            </a:r>
          </a:p>
          <a:p>
            <a:pPr lvl="1"/>
            <a:r>
              <a:rPr lang="en-US" dirty="0" smtClean="0">
                <a:uFillTx/>
              </a:rPr>
              <a:t>Typically uses probabilistic logistic node, but other activations possible</a:t>
            </a:r>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44</a:t>
            </a:fld>
            <a:endParaRPr lang="en-US">
              <a:uFillTx/>
            </a:endParaRPr>
          </a:p>
        </p:txBody>
      </p:sp>
      <p:pic>
        <p:nvPicPr>
          <p:cNvPr id="6" name="Picture 5" descr="AE.tiff"/>
          <p:cNvPicPr>
            <a:picLocks noChangeAspect="1"/>
          </p:cNvPicPr>
          <p:nvPr/>
        </p:nvPicPr>
        <p:blipFill>
          <a:blip r:embed="rId3"/>
          <a:stretch>
            <a:fillRect/>
          </a:stretch>
        </p:blipFill>
        <p:spPr>
          <a:xfrm>
            <a:off x="5319713" y="2516376"/>
            <a:ext cx="3443287" cy="1903223"/>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uFillTx/>
              </a:rPr>
              <a:t>RBM Sampling and Training                        </a:t>
            </a:r>
            <a:endParaRPr lang="en-US" dirty="0">
              <a:uFillTx/>
            </a:endParaRPr>
          </a:p>
        </p:txBody>
      </p:sp>
      <p:sp>
        <p:nvSpPr>
          <p:cNvPr id="3" name="Content Placeholder 2"/>
          <p:cNvSpPr>
            <a:spLocks noGrp="1"/>
          </p:cNvSpPr>
          <p:nvPr>
            <p:ph idx="1"/>
          </p:nvPr>
        </p:nvSpPr>
        <p:spPr>
          <a:xfrm>
            <a:off x="457200" y="1066800"/>
            <a:ext cx="8458200" cy="5181600"/>
          </a:xfrm>
        </p:spPr>
        <p:txBody>
          <a:bodyPr>
            <a:normAutofit fontScale="92500"/>
          </a:bodyPr>
          <a:lstStyle/>
          <a:p>
            <a:r>
              <a:rPr lang="en-US" dirty="0" smtClean="0">
                <a:uFillTx/>
              </a:rPr>
              <a:t>Initial state typically set to a training</a:t>
            </a:r>
          </a:p>
          <a:p>
            <a:pPr>
              <a:buNone/>
            </a:pPr>
            <a:r>
              <a:rPr lang="en-US" dirty="0" smtClean="0">
                <a:uFillTx/>
              </a:rPr>
              <a:t>	example </a:t>
            </a:r>
            <a:r>
              <a:rPr lang="en-US" b="1" dirty="0" err="1" smtClean="0">
                <a:uFillTx/>
              </a:rPr>
              <a:t>x</a:t>
            </a:r>
            <a:r>
              <a:rPr lang="en-US" dirty="0" smtClean="0">
                <a:uFillTx/>
              </a:rPr>
              <a:t> (can be real valued)</a:t>
            </a:r>
            <a:endParaRPr lang="en-US" b="1" dirty="0" smtClean="0">
              <a:uFillTx/>
            </a:endParaRPr>
          </a:p>
          <a:p>
            <a:r>
              <a:rPr lang="en-US" dirty="0" smtClean="0">
                <a:uFillTx/>
              </a:rPr>
              <a:t>Because of </a:t>
            </a:r>
            <a:r>
              <a:rPr lang="en-US" dirty="0" smtClean="0"/>
              <a:t>RBM s</a:t>
            </a:r>
            <a:r>
              <a:rPr lang="en-US" dirty="0" smtClean="0">
                <a:uFillTx/>
              </a:rPr>
              <a:t>ampling is simple iterative back and forth process</a:t>
            </a:r>
          </a:p>
          <a:p>
            <a:pPr lvl="1"/>
            <a:r>
              <a:rPr lang="en-US" i="1" dirty="0" err="1" smtClean="0">
                <a:uFillTx/>
              </a:rPr>
              <a:t>P</a:t>
            </a:r>
            <a:r>
              <a:rPr lang="en-US" dirty="0" err="1" smtClean="0">
                <a:uFillTx/>
              </a:rPr>
              <a:t>(</a:t>
            </a:r>
            <a:r>
              <a:rPr lang="en-US" i="1" dirty="0" err="1" smtClean="0">
                <a:uFillTx/>
              </a:rPr>
              <a:t>h</a:t>
            </a:r>
            <a:r>
              <a:rPr lang="en-US" i="1" baseline="-25000" dirty="0" err="1" smtClean="0">
                <a:uFillTx/>
              </a:rPr>
              <a:t>i</a:t>
            </a:r>
            <a:r>
              <a:rPr lang="en-US" i="1" baseline="-25000" dirty="0" smtClean="0">
                <a:uFillTx/>
              </a:rPr>
              <a:t> </a:t>
            </a:r>
            <a:r>
              <a:rPr lang="en-US" dirty="0" smtClean="0">
                <a:uFillTx/>
              </a:rPr>
              <a:t>= 1|</a:t>
            </a:r>
            <a:r>
              <a:rPr lang="en-US" b="1" dirty="0" smtClean="0">
                <a:uFillTx/>
              </a:rPr>
              <a:t>x</a:t>
            </a:r>
            <a:r>
              <a:rPr lang="en-US" dirty="0" smtClean="0">
                <a:uFillTx/>
              </a:rPr>
              <a:t>) = </a:t>
            </a:r>
            <a:r>
              <a:rPr lang="en-US" dirty="0" err="1" smtClean="0">
                <a:uFillTx/>
              </a:rPr>
              <a:t>sigmoid(</a:t>
            </a:r>
            <a:r>
              <a:rPr lang="en-US" i="1" dirty="0" err="1" smtClean="0">
                <a:uFillTx/>
              </a:rPr>
              <a:t>W</a:t>
            </a:r>
            <a:r>
              <a:rPr lang="en-US" i="1" baseline="-25000" dirty="0" err="1" smtClean="0">
                <a:uFillTx/>
              </a:rPr>
              <a:t>i</a:t>
            </a:r>
            <a:r>
              <a:rPr lang="en-US" b="1" dirty="0" err="1" smtClean="0">
                <a:uFillTx/>
              </a:rPr>
              <a:t>x</a:t>
            </a:r>
            <a:r>
              <a:rPr lang="en-US" dirty="0" smtClean="0">
                <a:uFillTx/>
              </a:rPr>
              <a:t> + </a:t>
            </a:r>
            <a:r>
              <a:rPr lang="en-US" i="1" dirty="0" err="1" smtClean="0">
                <a:uFillTx/>
              </a:rPr>
              <a:t>c</a:t>
            </a:r>
            <a:r>
              <a:rPr lang="en-US" i="1" baseline="-25000" dirty="0" err="1" smtClean="0">
                <a:uFillTx/>
              </a:rPr>
              <a:t>i</a:t>
            </a:r>
            <a:r>
              <a:rPr lang="en-US" dirty="0" smtClean="0">
                <a:uFillTx/>
              </a:rPr>
              <a:t>) = 1/(1+e</a:t>
            </a:r>
            <a:r>
              <a:rPr lang="en-US" baseline="30000" dirty="0" smtClean="0">
                <a:uFillTx/>
              </a:rPr>
              <a:t>-net(</a:t>
            </a:r>
            <a:r>
              <a:rPr lang="en-US" i="1" baseline="30000" dirty="0" smtClean="0">
                <a:uFillTx/>
              </a:rPr>
              <a:t>h</a:t>
            </a:r>
            <a:r>
              <a:rPr lang="en-US" i="1" baseline="12000" dirty="0" smtClean="0">
                <a:uFillTx/>
              </a:rPr>
              <a:t>i</a:t>
            </a:r>
            <a:r>
              <a:rPr lang="en-US" baseline="30000" dirty="0" smtClean="0">
                <a:uFillTx/>
              </a:rPr>
              <a:t>)</a:t>
            </a:r>
            <a:r>
              <a:rPr lang="en-US" dirty="0" smtClean="0">
                <a:uFillTx/>
              </a:rPr>
              <a:t>)    // </a:t>
            </a:r>
            <a:r>
              <a:rPr lang="en-US" i="1" dirty="0" err="1" smtClean="0">
                <a:uFillTx/>
              </a:rPr>
              <a:t>c</a:t>
            </a:r>
            <a:r>
              <a:rPr lang="en-US" i="1" baseline="-25000" dirty="0" err="1" smtClean="0">
                <a:uFillTx/>
              </a:rPr>
              <a:t>i</a:t>
            </a:r>
            <a:r>
              <a:rPr lang="en-US" dirty="0" smtClean="0">
                <a:uFillTx/>
              </a:rPr>
              <a:t> is hidden node bias</a:t>
            </a:r>
          </a:p>
          <a:p>
            <a:pPr lvl="1"/>
            <a:r>
              <a:rPr lang="en-US" i="1" dirty="0" err="1" smtClean="0">
                <a:uFillTx/>
              </a:rPr>
              <a:t>P</a:t>
            </a:r>
            <a:r>
              <a:rPr lang="en-US" dirty="0" err="1" smtClean="0">
                <a:uFillTx/>
              </a:rPr>
              <a:t>(</a:t>
            </a:r>
            <a:r>
              <a:rPr lang="en-US" i="1" dirty="0" err="1" smtClean="0">
                <a:uFillTx/>
              </a:rPr>
              <a:t>x</a:t>
            </a:r>
            <a:r>
              <a:rPr lang="en-US" i="1" baseline="-25000" dirty="0" err="1" smtClean="0">
                <a:uFillTx/>
              </a:rPr>
              <a:t>i</a:t>
            </a:r>
            <a:r>
              <a:rPr lang="en-US" i="1" baseline="-25000" dirty="0" smtClean="0">
                <a:uFillTx/>
              </a:rPr>
              <a:t> </a:t>
            </a:r>
            <a:r>
              <a:rPr lang="en-US" dirty="0" smtClean="0">
                <a:uFillTx/>
              </a:rPr>
              <a:t>= 1|</a:t>
            </a:r>
            <a:r>
              <a:rPr lang="en-US" b="1" dirty="0" smtClean="0">
                <a:uFillTx/>
              </a:rPr>
              <a:t>h</a:t>
            </a:r>
            <a:r>
              <a:rPr lang="en-US" dirty="0" smtClean="0">
                <a:uFillTx/>
              </a:rPr>
              <a:t>) = </a:t>
            </a:r>
            <a:r>
              <a:rPr lang="en-US" dirty="0" err="1" smtClean="0">
                <a:uFillTx/>
              </a:rPr>
              <a:t>sigmoid(</a:t>
            </a:r>
            <a:r>
              <a:rPr lang="en-US" i="1" dirty="0" err="1" smtClean="0">
                <a:uFillTx/>
              </a:rPr>
              <a:t>W'</a:t>
            </a:r>
            <a:r>
              <a:rPr lang="en-US" i="1" baseline="-25000" dirty="0" err="1" smtClean="0">
                <a:uFillTx/>
              </a:rPr>
              <a:t>i</a:t>
            </a:r>
            <a:r>
              <a:rPr lang="en-US" b="1" dirty="0" err="1" smtClean="0">
                <a:uFillTx/>
              </a:rPr>
              <a:t>h</a:t>
            </a:r>
            <a:r>
              <a:rPr lang="en-US" dirty="0" smtClean="0">
                <a:uFillTx/>
              </a:rPr>
              <a:t> + </a:t>
            </a:r>
            <a:r>
              <a:rPr lang="en-US" i="1" dirty="0" smtClean="0">
                <a:uFillTx/>
              </a:rPr>
              <a:t>b</a:t>
            </a:r>
            <a:r>
              <a:rPr lang="en-US" i="1" baseline="-25000" dirty="0" smtClean="0">
                <a:uFillTx/>
              </a:rPr>
              <a:t>i</a:t>
            </a:r>
            <a:r>
              <a:rPr lang="en-US" dirty="0" smtClean="0">
                <a:uFillTx/>
              </a:rPr>
              <a:t>) = 1/(1+e</a:t>
            </a:r>
            <a:r>
              <a:rPr lang="en-US" baseline="30000" dirty="0" smtClean="0">
                <a:uFillTx/>
              </a:rPr>
              <a:t>-net(</a:t>
            </a:r>
            <a:r>
              <a:rPr lang="en-US" i="1" baseline="30000" dirty="0" smtClean="0">
                <a:uFillTx/>
              </a:rPr>
              <a:t>x</a:t>
            </a:r>
            <a:r>
              <a:rPr lang="en-US" i="1" baseline="12000" dirty="0" smtClean="0">
                <a:uFillTx/>
              </a:rPr>
              <a:t>i</a:t>
            </a:r>
            <a:r>
              <a:rPr lang="en-US" baseline="30000" dirty="0" smtClean="0">
                <a:uFillTx/>
              </a:rPr>
              <a:t>)</a:t>
            </a:r>
            <a:r>
              <a:rPr lang="en-US" dirty="0" smtClean="0">
                <a:uFillTx/>
              </a:rPr>
              <a:t>)   // </a:t>
            </a:r>
            <a:r>
              <a:rPr lang="en-US" i="1" dirty="0" smtClean="0">
                <a:uFillTx/>
              </a:rPr>
              <a:t>b</a:t>
            </a:r>
            <a:r>
              <a:rPr lang="en-US" i="1" baseline="-25000" dirty="0" smtClean="0">
                <a:uFillTx/>
              </a:rPr>
              <a:t>i</a:t>
            </a:r>
            <a:r>
              <a:rPr lang="en-US" dirty="0" smtClean="0">
                <a:uFillTx/>
              </a:rPr>
              <a:t> is visible node bias</a:t>
            </a:r>
          </a:p>
          <a:p>
            <a:r>
              <a:rPr lang="en-US" dirty="0" smtClean="0">
                <a:uFillTx/>
              </a:rPr>
              <a:t>Contrastive Divergence (CD-</a:t>
            </a:r>
            <a:r>
              <a:rPr lang="en-US" i="1" dirty="0" err="1" smtClean="0">
                <a:uFillTx/>
              </a:rPr>
              <a:t>k</a:t>
            </a:r>
            <a:r>
              <a:rPr lang="en-US" dirty="0" smtClean="0">
                <a:uFillTx/>
              </a:rPr>
              <a:t>): How much contrast (in the statistical distribution) is there in the divergence from the original training example to the relaxed version after </a:t>
            </a:r>
            <a:r>
              <a:rPr lang="en-US" i="1" dirty="0" err="1" smtClean="0">
                <a:uFillTx/>
              </a:rPr>
              <a:t>k</a:t>
            </a:r>
            <a:r>
              <a:rPr lang="en-US" dirty="0" smtClean="0">
                <a:uFillTx/>
              </a:rPr>
              <a:t> relaxation steps</a:t>
            </a:r>
          </a:p>
          <a:p>
            <a:r>
              <a:rPr lang="en-US" dirty="0" smtClean="0">
                <a:uFillTx/>
              </a:rPr>
              <a:t>Then update weights to decrease the divergence as in Boltzmann</a:t>
            </a:r>
          </a:p>
          <a:p>
            <a:r>
              <a:rPr lang="en-US" dirty="0" smtClean="0">
                <a:uFillTx/>
              </a:rPr>
              <a:t>Typically just do CD-1  (Good empirical results)</a:t>
            </a:r>
          </a:p>
          <a:p>
            <a:pPr lvl="1"/>
            <a:r>
              <a:rPr lang="en-US" dirty="0" smtClean="0">
                <a:uFillTx/>
              </a:rPr>
              <a:t>Since small learning rate, doing many </a:t>
            </a:r>
            <a:r>
              <a:rPr lang="en-US" dirty="0" smtClean="0"/>
              <a:t>CD-1 updates </a:t>
            </a:r>
            <a:r>
              <a:rPr lang="en-US" dirty="0" smtClean="0">
                <a:uFillTx/>
              </a:rPr>
              <a:t>is similar to doing fewer versions of CD-</a:t>
            </a:r>
            <a:r>
              <a:rPr lang="en-US" i="1" dirty="0" smtClean="0">
                <a:uFillTx/>
              </a:rPr>
              <a:t>k</a:t>
            </a:r>
            <a:r>
              <a:rPr lang="en-US" dirty="0" smtClean="0">
                <a:uFillTx/>
              </a:rPr>
              <a:t> with </a:t>
            </a:r>
            <a:r>
              <a:rPr lang="en-US" i="1" dirty="0" smtClean="0">
                <a:uFillTx/>
              </a:rPr>
              <a:t>k</a:t>
            </a:r>
            <a:r>
              <a:rPr lang="en-US" dirty="0" smtClean="0">
                <a:uFillTx/>
              </a:rPr>
              <a:t> &gt; 1</a:t>
            </a:r>
          </a:p>
          <a:p>
            <a:pPr lvl="1"/>
            <a:r>
              <a:rPr lang="en-US" dirty="0" smtClean="0">
                <a:uFillTx/>
              </a:rPr>
              <a:t>Note CD-1 just needs to get the gradient direction right, which it usually does, and then change weights in that direction according to the learning rate</a:t>
            </a:r>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45</a:t>
            </a:fld>
            <a:endParaRPr lang="en-US">
              <a:uFillTx/>
            </a:endParaRPr>
          </a:p>
        </p:txBody>
      </p:sp>
      <p:pic>
        <p:nvPicPr>
          <p:cNvPr id="6" name="Picture 5" descr="AE.tiff"/>
          <p:cNvPicPr>
            <a:picLocks noChangeAspect="1"/>
          </p:cNvPicPr>
          <p:nvPr/>
        </p:nvPicPr>
        <p:blipFill>
          <a:blip r:embed="rId3"/>
          <a:stretch>
            <a:fillRect/>
          </a:stretch>
        </p:blipFill>
        <p:spPr>
          <a:xfrm>
            <a:off x="5943600" y="76200"/>
            <a:ext cx="3138487" cy="173475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46</a:t>
            </a:fld>
            <a:endParaRPr lang="en-US" dirty="0">
              <a:uFillTx/>
            </a:endParaRPr>
          </a:p>
        </p:txBody>
      </p:sp>
      <p:pic>
        <p:nvPicPr>
          <p:cNvPr id="6" name="Picture 5" descr="AE.tiff"/>
          <p:cNvPicPr>
            <a:picLocks noChangeAspect="1"/>
          </p:cNvPicPr>
          <p:nvPr/>
        </p:nvPicPr>
        <p:blipFill>
          <a:blip r:embed="rId4"/>
          <a:stretch>
            <a:fillRect/>
          </a:stretch>
        </p:blipFill>
        <p:spPr>
          <a:xfrm>
            <a:off x="76200" y="0"/>
            <a:ext cx="8415640" cy="5978612"/>
          </a:xfrm>
          <a:prstGeom prst="rect">
            <a:avLst/>
          </a:prstGeom>
        </p:spPr>
      </p:pic>
      <p:pic>
        <p:nvPicPr>
          <p:cNvPr id="4" name="Picture 3" descr="AE.tiff"/>
          <p:cNvPicPr>
            <a:picLocks noChangeAspect="1"/>
          </p:cNvPicPr>
          <p:nvPr/>
        </p:nvPicPr>
        <p:blipFill>
          <a:blip r:embed="rId5"/>
          <a:stretch>
            <a:fillRect/>
          </a:stretch>
        </p:blipFill>
        <p:spPr>
          <a:xfrm>
            <a:off x="6697353" y="1388094"/>
            <a:ext cx="2404760" cy="1329194"/>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4264114024"/>
              </p:ext>
            </p:extLst>
          </p:nvPr>
        </p:nvGraphicFramePr>
        <p:xfrm>
          <a:off x="76200" y="5985380"/>
          <a:ext cx="4548187" cy="428625"/>
        </p:xfrm>
        <a:graphic>
          <a:graphicData uri="http://schemas.openxmlformats.org/presentationml/2006/ole">
            <mc:AlternateContent xmlns:mc="http://schemas.openxmlformats.org/markup-compatibility/2006">
              <mc:Choice xmlns:v="urn:schemas-microsoft-com:vml" Requires="v">
                <p:oleObj spid="_x0000_s32073" name="Equation" r:id="rId6" imgW="2425700" imgH="228600" progId="Equation.3">
                  <p:embed/>
                </p:oleObj>
              </mc:Choice>
              <mc:Fallback>
                <p:oleObj name="Equation" r:id="rId6" imgW="2425700" imgH="228600" progId="Equation.3">
                  <p:embed/>
                  <p:pic>
                    <p:nvPicPr>
                      <p:cNvPr id="0" name="Picture 2"/>
                      <p:cNvPicPr>
                        <a:picLocks noChangeAspect="1" noChangeArrowheads="1"/>
                      </p:cNvPicPr>
                      <p:nvPr/>
                    </p:nvPicPr>
                    <p:blipFill>
                      <a:blip r:embed="rId7"/>
                      <a:srcRect/>
                      <a:stretch>
                        <a:fillRect/>
                      </a:stretch>
                    </p:blipFill>
                    <p:spPr bwMode="auto">
                      <a:xfrm>
                        <a:off x="76200" y="5985380"/>
                        <a:ext cx="4548187" cy="428625"/>
                      </a:xfrm>
                      <a:prstGeom prst="rect">
                        <a:avLst/>
                      </a:prstGeom>
                      <a:solidFill>
                        <a:schemeClr val="accent1"/>
                      </a:solid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402547201"/>
              </p:ext>
            </p:extLst>
          </p:nvPr>
        </p:nvGraphicFramePr>
        <p:xfrm>
          <a:off x="76200" y="6431411"/>
          <a:ext cx="8968774" cy="418233"/>
        </p:xfrm>
        <a:graphic>
          <a:graphicData uri="http://schemas.openxmlformats.org/presentationml/2006/ole">
            <mc:AlternateContent xmlns:mc="http://schemas.openxmlformats.org/markup-compatibility/2006">
              <mc:Choice xmlns:v="urn:schemas-microsoft-com:vml" Requires="v">
                <p:oleObj spid="_x0000_s32074" name="Equation" r:id="rId8" imgW="4902200" imgH="228600" progId="Equation.3">
                  <p:embed/>
                </p:oleObj>
              </mc:Choice>
              <mc:Fallback>
                <p:oleObj name="Equation" r:id="rId8" imgW="4902200" imgH="228600" progId="Equation.3">
                  <p:embed/>
                  <p:pic>
                    <p:nvPicPr>
                      <p:cNvPr id="0" name=""/>
                      <p:cNvPicPr>
                        <a:picLocks noChangeAspect="1" noChangeArrowheads="1"/>
                      </p:cNvPicPr>
                      <p:nvPr/>
                    </p:nvPicPr>
                    <p:blipFill>
                      <a:blip r:embed="rId9"/>
                      <a:srcRect/>
                      <a:stretch>
                        <a:fillRect/>
                      </a:stretch>
                    </p:blipFill>
                    <p:spPr bwMode="auto">
                      <a:xfrm>
                        <a:off x="76200" y="6431411"/>
                        <a:ext cx="8968774" cy="418233"/>
                      </a:xfrm>
                      <a:prstGeom prst="rect">
                        <a:avLst/>
                      </a:prstGeom>
                      <a:solidFill>
                        <a:schemeClr val="accent1"/>
                      </a:solidFill>
                    </p:spPr>
                  </p:pic>
                </p:oleObj>
              </mc:Fallback>
            </mc:AlternateContent>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uFillTx/>
              </a:rPr>
              <a:t>RBM Update Notes and Variations</a:t>
            </a:r>
            <a:endParaRPr lang="en-US" dirty="0">
              <a:uFillTx/>
            </a:endParaRPr>
          </a:p>
        </p:txBody>
      </p:sp>
      <p:sp>
        <p:nvSpPr>
          <p:cNvPr id="3" name="Content Placeholder 2"/>
          <p:cNvSpPr>
            <a:spLocks noGrp="1"/>
          </p:cNvSpPr>
          <p:nvPr>
            <p:ph idx="1"/>
          </p:nvPr>
        </p:nvSpPr>
        <p:spPr/>
        <p:txBody>
          <a:bodyPr>
            <a:normAutofit lnSpcReduction="10000"/>
          </a:bodyPr>
          <a:lstStyle/>
          <a:p>
            <a:r>
              <a:rPr lang="en-US" dirty="0" smtClean="0">
                <a:uFillTx/>
              </a:rPr>
              <a:t>Binomial unit means the standard MLP sigmoid unit</a:t>
            </a:r>
          </a:p>
          <a:p>
            <a:r>
              <a:rPr lang="en-US" i="1" dirty="0" smtClean="0">
                <a:uFillTx/>
              </a:rPr>
              <a:t>Q</a:t>
            </a:r>
            <a:r>
              <a:rPr lang="en-US" dirty="0" smtClean="0">
                <a:uFillTx/>
              </a:rPr>
              <a:t> and </a:t>
            </a:r>
            <a:r>
              <a:rPr lang="en-US" i="1" dirty="0" smtClean="0">
                <a:uFillTx/>
              </a:rPr>
              <a:t>P</a:t>
            </a:r>
            <a:r>
              <a:rPr lang="en-US" dirty="0" smtClean="0">
                <a:uFillTx/>
              </a:rPr>
              <a:t> are probability distribution vectors for hidden (</a:t>
            </a:r>
            <a:r>
              <a:rPr lang="en-US" b="1" dirty="0" err="1" smtClean="0">
                <a:uFillTx/>
              </a:rPr>
              <a:t>h</a:t>
            </a:r>
            <a:r>
              <a:rPr lang="en-US" dirty="0" smtClean="0">
                <a:uFillTx/>
              </a:rPr>
              <a:t>)  and visible/input (</a:t>
            </a:r>
            <a:r>
              <a:rPr lang="en-US" b="1" dirty="0" err="1" smtClean="0">
                <a:uFillTx/>
              </a:rPr>
              <a:t>x</a:t>
            </a:r>
            <a:r>
              <a:rPr lang="en-US" dirty="0" smtClean="0">
                <a:uFillTx/>
              </a:rPr>
              <a:t>) vectors respectively</a:t>
            </a:r>
          </a:p>
          <a:p>
            <a:r>
              <a:rPr lang="en-US" dirty="0" smtClean="0">
                <a:uFillTx/>
              </a:rPr>
              <a:t>During relaxation/weight update can alternatively do updates based on the real valued probabilities (</a:t>
            </a:r>
            <a:r>
              <a:rPr lang="en-US" dirty="0" err="1" smtClean="0">
                <a:uFillTx/>
              </a:rPr>
              <a:t>sigmoid(</a:t>
            </a:r>
            <a:r>
              <a:rPr lang="en-US" i="1" dirty="0" err="1" smtClean="0">
                <a:uFillTx/>
              </a:rPr>
              <a:t>net</a:t>
            </a:r>
            <a:r>
              <a:rPr lang="en-US" dirty="0" smtClean="0">
                <a:uFillTx/>
              </a:rPr>
              <a:t>)) rather than the 1/0 sampled logistic states</a:t>
            </a:r>
          </a:p>
          <a:p>
            <a:pPr lvl="1"/>
            <a:r>
              <a:rPr lang="en-US" dirty="0" smtClean="0">
                <a:uFillTx/>
              </a:rPr>
              <a:t>Always use actual/binary values from initial x -&gt; h</a:t>
            </a:r>
          </a:p>
          <a:p>
            <a:pPr lvl="2"/>
            <a:r>
              <a:rPr lang="en-US" dirty="0" smtClean="0">
                <a:uFillTx/>
              </a:rPr>
              <a:t>Doing this makes the hidden nodes a sparser bottleneck and is a regularizer helping to avoid overfit</a:t>
            </a:r>
          </a:p>
          <a:p>
            <a:pPr lvl="1"/>
            <a:r>
              <a:rPr lang="en-US" dirty="0" smtClean="0">
                <a:uFillTx/>
              </a:rPr>
              <a:t>Could use probabilities on the </a:t>
            </a:r>
            <a:r>
              <a:rPr lang="en-US" dirty="0" err="1" smtClean="0">
                <a:uFillTx/>
              </a:rPr>
              <a:t>h</a:t>
            </a:r>
            <a:r>
              <a:rPr lang="en-US" dirty="0" smtClean="0">
                <a:uFillTx/>
              </a:rPr>
              <a:t> -&gt; </a:t>
            </a:r>
            <a:r>
              <a:rPr lang="en-US" dirty="0" err="1" smtClean="0">
                <a:uFillTx/>
              </a:rPr>
              <a:t>x</a:t>
            </a:r>
            <a:r>
              <a:rPr lang="en-US" dirty="0" smtClean="0">
                <a:uFillTx/>
              </a:rPr>
              <a:t> and/or final </a:t>
            </a:r>
            <a:r>
              <a:rPr lang="en-US" dirty="0" err="1" smtClean="0">
                <a:uFillTx/>
              </a:rPr>
              <a:t>x</a:t>
            </a:r>
            <a:r>
              <a:rPr lang="en-US" dirty="0" smtClean="0">
                <a:uFillTx/>
              </a:rPr>
              <a:t> -&gt; </a:t>
            </a:r>
            <a:r>
              <a:rPr lang="en-US" dirty="0" err="1" smtClean="0">
                <a:uFillTx/>
              </a:rPr>
              <a:t>h</a:t>
            </a:r>
            <a:endParaRPr lang="en-US" dirty="0" smtClean="0">
              <a:uFillTx/>
            </a:endParaRPr>
          </a:p>
          <a:p>
            <a:pPr lvl="2"/>
            <a:r>
              <a:rPr lang="en-US" dirty="0" smtClean="0">
                <a:uFillTx/>
              </a:rPr>
              <a:t>in CD-</a:t>
            </a:r>
            <a:r>
              <a:rPr lang="en-US" i="1" dirty="0" smtClean="0">
                <a:uFillTx/>
              </a:rPr>
              <a:t>k</a:t>
            </a:r>
            <a:r>
              <a:rPr lang="en-US" dirty="0" smtClean="0">
                <a:uFillTx/>
              </a:rPr>
              <a:t> the final update of the hidden nodes usually use the probability value to decrease the final arbitrary sampling variation (sampling noise)</a:t>
            </a:r>
          </a:p>
          <a:p>
            <a:r>
              <a:rPr lang="en-US" dirty="0" smtClean="0">
                <a:uFillTx/>
              </a:rPr>
              <a:t>Lateral restrictions of RBM allow this fast sampling</a:t>
            </a:r>
          </a:p>
          <a:p>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47</a:t>
            </a:fld>
            <a:endParaRPr lang="en-US">
              <a:uFillTx/>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uFillTx/>
              </a:rPr>
              <a:t>RBM Update Variations and Notes</a:t>
            </a:r>
            <a:endParaRPr lang="en-US" dirty="0">
              <a:uFillTx/>
            </a:endParaRPr>
          </a:p>
        </p:txBody>
      </p:sp>
      <p:sp>
        <p:nvSpPr>
          <p:cNvPr id="3" name="Content Placeholder 2"/>
          <p:cNvSpPr>
            <a:spLocks noGrp="1"/>
          </p:cNvSpPr>
          <p:nvPr>
            <p:ph idx="1"/>
          </p:nvPr>
        </p:nvSpPr>
        <p:spPr/>
        <p:txBody>
          <a:bodyPr>
            <a:normAutofit lnSpcReduction="10000"/>
          </a:bodyPr>
          <a:lstStyle/>
          <a:p>
            <a:pPr>
              <a:defRPr>
                <a:uFillTx/>
              </a:defRPr>
            </a:pPr>
            <a:r>
              <a:rPr lang="en-US" dirty="0" smtClean="0">
                <a:uFillTx/>
              </a:rPr>
              <a:t>Initial weights, small random, 0 mean, </a:t>
            </a:r>
            <a:r>
              <a:rPr lang="en-US" dirty="0" err="1" smtClean="0">
                <a:uFillTx/>
              </a:rPr>
              <a:t>sd</a:t>
            </a:r>
            <a:r>
              <a:rPr lang="en-US" dirty="0" smtClean="0">
                <a:uFillTx/>
              </a:rPr>
              <a:t> ~ .01</a:t>
            </a:r>
          </a:p>
          <a:p>
            <a:pPr lvl="1">
              <a:defRPr>
                <a:uFillTx/>
              </a:defRPr>
            </a:pPr>
            <a:r>
              <a:rPr lang="en-US" dirty="0" smtClean="0">
                <a:uFillTx/>
              </a:rPr>
              <a:t>Don't want hidden node probabilities early on to be close to 0 or 1, else slows learning, since less early randomness/mixing?  Note that this is a bit like annealing/temperature in Boltzmann</a:t>
            </a:r>
          </a:p>
          <a:p>
            <a:pPr>
              <a:defRPr>
                <a:uFillTx/>
              </a:defRPr>
            </a:pPr>
            <a:r>
              <a:rPr lang="en-US" dirty="0" smtClean="0">
                <a:uFillTx/>
              </a:rPr>
              <a:t>Set initial </a:t>
            </a:r>
            <a:r>
              <a:rPr lang="en-US" b="1" dirty="0" err="1" smtClean="0">
                <a:uFillTx/>
              </a:rPr>
              <a:t>x</a:t>
            </a:r>
            <a:r>
              <a:rPr lang="en-US" dirty="0" smtClean="0">
                <a:uFillTx/>
              </a:rPr>
              <a:t> bias values as a function of how often node is on in the training data, and </a:t>
            </a:r>
            <a:r>
              <a:rPr lang="en-US" b="1" dirty="0" err="1" smtClean="0">
                <a:uFillTx/>
              </a:rPr>
              <a:t>h</a:t>
            </a:r>
            <a:r>
              <a:rPr lang="en-US" dirty="0" smtClean="0">
                <a:uFillTx/>
              </a:rPr>
              <a:t> biases to 0 or negative to encourage </a:t>
            </a:r>
            <a:r>
              <a:rPr lang="en-US" dirty="0" err="1" smtClean="0">
                <a:uFillTx/>
              </a:rPr>
              <a:t>sparsity</a:t>
            </a:r>
            <a:endParaRPr lang="en-US" dirty="0" smtClean="0">
              <a:uFillTx/>
            </a:endParaRPr>
          </a:p>
          <a:p>
            <a:pPr>
              <a:defRPr>
                <a:uFillTx/>
              </a:defRPr>
            </a:pPr>
            <a:r>
              <a:rPr lang="en-US" dirty="0" smtClean="0">
                <a:uFillTx/>
              </a:rPr>
              <a:t>Better speed when using momentum (~.5)</a:t>
            </a:r>
          </a:p>
          <a:p>
            <a:pPr>
              <a:defRPr>
                <a:uFillTx/>
              </a:defRPr>
            </a:pPr>
            <a:r>
              <a:rPr lang="en-US" dirty="0" smtClean="0">
                <a:uFillTx/>
              </a:rPr>
              <a:t>Weight decay good for smoothing and also encouraging more mixing (hidden nodes more stochastic when they do not have large net magnitudes)</a:t>
            </a:r>
          </a:p>
          <a:p>
            <a:pPr lvl="1">
              <a:defRPr>
                <a:uFillTx/>
              </a:defRPr>
            </a:pPr>
            <a:r>
              <a:rPr lang="en-US" dirty="0" smtClean="0">
                <a:uFillTx/>
              </a:rPr>
              <a:t>Also a reason to increase </a:t>
            </a:r>
            <a:r>
              <a:rPr lang="en-US" i="1" dirty="0" err="1" smtClean="0">
                <a:uFillTx/>
              </a:rPr>
              <a:t>k</a:t>
            </a:r>
            <a:r>
              <a:rPr lang="en-US" dirty="0" smtClean="0">
                <a:uFillTx/>
              </a:rPr>
              <a:t> over time in CD-</a:t>
            </a:r>
            <a:r>
              <a:rPr lang="en-US" i="1" dirty="0" err="1" smtClean="0">
                <a:uFillTx/>
              </a:rPr>
              <a:t>k</a:t>
            </a:r>
            <a:r>
              <a:rPr lang="en-US" dirty="0" smtClean="0">
                <a:uFillTx/>
              </a:rPr>
              <a:t> as mixing decreases as weight magnitudes increase</a:t>
            </a:r>
          </a:p>
          <a:p>
            <a:pPr>
              <a:defRPr>
                <a:uFillTx/>
              </a:defRPr>
            </a:pPr>
            <a:endParaRPr lang="en-US" dirty="0" smtClean="0">
              <a:uFillTx/>
            </a:endParaRPr>
          </a:p>
          <a:p>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48</a:t>
            </a:fld>
            <a:endParaRPr lang="en-US">
              <a:uFillTx/>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uFillTx/>
              </a:rPr>
              <a:t>Deep Belief Network Training</a:t>
            </a:r>
            <a:endParaRPr lang="en-US" dirty="0">
              <a:uFillTx/>
            </a:endParaRPr>
          </a:p>
        </p:txBody>
      </p:sp>
      <p:sp>
        <p:nvSpPr>
          <p:cNvPr id="3" name="Content Placeholder 2"/>
          <p:cNvSpPr>
            <a:spLocks noGrp="1"/>
          </p:cNvSpPr>
          <p:nvPr>
            <p:ph idx="1"/>
          </p:nvPr>
        </p:nvSpPr>
        <p:spPr>
          <a:xfrm>
            <a:off x="685800" y="1295400"/>
            <a:ext cx="5181600" cy="4419600"/>
          </a:xfrm>
        </p:spPr>
        <p:txBody>
          <a:bodyPr>
            <a:normAutofit fontScale="92500" lnSpcReduction="10000"/>
          </a:bodyPr>
          <a:lstStyle/>
          <a:p>
            <a:r>
              <a:rPr lang="en-US" dirty="0" smtClean="0">
                <a:uFillTx/>
              </a:rPr>
              <a:t>Same greedy layer-wise approach</a:t>
            </a:r>
          </a:p>
          <a:p>
            <a:r>
              <a:rPr lang="en-US" dirty="0" smtClean="0">
                <a:uFillTx/>
              </a:rPr>
              <a:t>First train lowest RBM (h</a:t>
            </a:r>
            <a:r>
              <a:rPr lang="en-US" baseline="30000" dirty="0" smtClean="0">
                <a:uFillTx/>
              </a:rPr>
              <a:t>0</a:t>
            </a:r>
            <a:r>
              <a:rPr lang="en-US" dirty="0" smtClean="0">
                <a:uFillTx/>
              </a:rPr>
              <a:t> – h</a:t>
            </a:r>
            <a:r>
              <a:rPr lang="en-US" baseline="30000" dirty="0" smtClean="0">
                <a:uFillTx/>
              </a:rPr>
              <a:t>1</a:t>
            </a:r>
            <a:r>
              <a:rPr lang="en-US" dirty="0" smtClean="0">
                <a:uFillTx/>
              </a:rPr>
              <a:t>) using RBM update algorithm (note h</a:t>
            </a:r>
            <a:r>
              <a:rPr lang="en-US" baseline="30000" dirty="0" smtClean="0">
                <a:uFillTx/>
              </a:rPr>
              <a:t>0</a:t>
            </a:r>
            <a:r>
              <a:rPr lang="en-US" dirty="0" smtClean="0">
                <a:uFillTx/>
              </a:rPr>
              <a:t> is </a:t>
            </a:r>
            <a:r>
              <a:rPr lang="en-US" dirty="0" err="1" smtClean="0">
                <a:uFillTx/>
              </a:rPr>
              <a:t>x</a:t>
            </a:r>
            <a:r>
              <a:rPr lang="en-US" dirty="0" smtClean="0">
                <a:uFillTx/>
              </a:rPr>
              <a:t>)</a:t>
            </a:r>
          </a:p>
          <a:p>
            <a:r>
              <a:rPr lang="en-US" dirty="0" smtClean="0">
                <a:uFillTx/>
              </a:rPr>
              <a:t>Freeze weights and train subsequent RBM layers</a:t>
            </a:r>
          </a:p>
          <a:p>
            <a:r>
              <a:rPr lang="en-US" dirty="0" smtClean="0">
                <a:uFillTx/>
              </a:rPr>
              <a:t>Then connect final outputs to a supervised model and train that model</a:t>
            </a:r>
          </a:p>
          <a:p>
            <a:r>
              <a:rPr lang="en-US" dirty="0" smtClean="0">
                <a:uFillTx/>
              </a:rPr>
              <a:t>Finally, unfreeze all weights, and fine tune </a:t>
            </a:r>
            <a:r>
              <a:rPr lang="en-US" dirty="0" smtClean="0"/>
              <a:t>as an MLP using the initial weights found by DBN training</a:t>
            </a:r>
          </a:p>
          <a:p>
            <a:r>
              <a:rPr lang="en-US" dirty="0" smtClean="0">
                <a:uFillTx/>
              </a:rPr>
              <a:t>Can do execution as just the tuned MLP or as the RBM sampler with the tuned weights</a:t>
            </a:r>
          </a:p>
          <a:p>
            <a:endParaRPr lang="en-US" dirty="0" smtClean="0">
              <a:uFillTx/>
            </a:endParaRPr>
          </a:p>
          <a:p>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49</a:t>
            </a:fld>
            <a:endParaRPr lang="en-US">
              <a:uFillTx/>
            </a:endParaRPr>
          </a:p>
        </p:txBody>
      </p:sp>
      <p:pic>
        <p:nvPicPr>
          <p:cNvPr id="6" name="Content Placeholder 5" descr="AE.tiff"/>
          <p:cNvPicPr>
            <a:picLocks noChangeAspect="1"/>
          </p:cNvPicPr>
          <p:nvPr/>
        </p:nvPicPr>
        <p:blipFill>
          <a:blip r:embed="rId3"/>
          <a:srcRect l="-759" r="-415"/>
          <a:stretch>
            <a:fillRect/>
          </a:stretch>
        </p:blipFill>
        <p:spPr bwMode="auto">
          <a:xfrm>
            <a:off x="5867400" y="1752600"/>
            <a:ext cx="3118338" cy="2895600"/>
          </a:xfrm>
          <a:prstGeom prst="rect">
            <a:avLst/>
          </a:prstGeom>
          <a:noFill/>
          <a:ln w="9525">
            <a:noFill/>
            <a:miter lim="800000"/>
          </a:ln>
        </p:spPr>
      </p:pic>
      <p:sp>
        <p:nvSpPr>
          <p:cNvPr id="7" name="TextBox 6"/>
          <p:cNvSpPr txBox="1">
            <a:spLocks/>
          </p:cNvSpPr>
          <p:nvPr/>
        </p:nvSpPr>
        <p:spPr>
          <a:xfrm>
            <a:off x="1295400" y="5715000"/>
            <a:ext cx="6801862" cy="707886"/>
          </a:xfrm>
          <a:prstGeom prst="rect">
            <a:avLst/>
          </a:prstGeom>
          <a:noFill/>
        </p:spPr>
        <p:txBody>
          <a:bodyPr wrap="none" rtlCol="0">
            <a:spAutoFit/>
          </a:bodyPr>
          <a:lstStyle/>
          <a:p>
            <a:pPr marL="0" lvl="1"/>
            <a:r>
              <a:rPr lang="en-US" sz="2000" dirty="0" smtClean="0">
                <a:uFillTx/>
              </a:rPr>
              <a:t>During execution can iterate multiple times at the top RBM layer</a:t>
            </a:r>
          </a:p>
          <a:p>
            <a:endParaRPr lang="en-US" sz="2000" dirty="0">
              <a:uFillTx/>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uFillTx/>
              </a:rPr>
              <a:t>Why Deep Learning</a:t>
            </a:r>
            <a:endParaRPr lang="en-US" dirty="0">
              <a:uFillTx/>
            </a:endParaRPr>
          </a:p>
        </p:txBody>
      </p:sp>
      <p:sp>
        <p:nvSpPr>
          <p:cNvPr id="3" name="Content Placeholder 2"/>
          <p:cNvSpPr>
            <a:spLocks noGrp="1"/>
          </p:cNvSpPr>
          <p:nvPr>
            <p:ph idx="1"/>
          </p:nvPr>
        </p:nvSpPr>
        <p:spPr/>
        <p:txBody>
          <a:bodyPr/>
          <a:lstStyle/>
          <a:p>
            <a:r>
              <a:rPr lang="en-US" dirty="0" smtClean="0">
                <a:uFillTx/>
              </a:rPr>
              <a:t>Biological Plausibility – e.g. Visual Cortex</a:t>
            </a:r>
          </a:p>
          <a:p>
            <a:r>
              <a:rPr lang="en-US" dirty="0" err="1" smtClean="0">
                <a:uFillTx/>
              </a:rPr>
              <a:t>Hastad</a:t>
            </a:r>
            <a:r>
              <a:rPr lang="en-US" dirty="0" smtClean="0">
                <a:uFillTx/>
              </a:rPr>
              <a:t> proof - Problems which can be represented with a polynomial number of nodes with </a:t>
            </a:r>
            <a:r>
              <a:rPr lang="en-US" i="1" dirty="0" err="1" smtClean="0">
                <a:uFillTx/>
              </a:rPr>
              <a:t>k</a:t>
            </a:r>
            <a:r>
              <a:rPr lang="en-US" dirty="0" smtClean="0">
                <a:uFillTx/>
              </a:rPr>
              <a:t> layers, may require an exponential number of nodes with </a:t>
            </a:r>
            <a:r>
              <a:rPr lang="en-US" i="1" dirty="0" smtClean="0">
                <a:uFillTx/>
              </a:rPr>
              <a:t>k</a:t>
            </a:r>
            <a:r>
              <a:rPr lang="en-US" dirty="0" smtClean="0">
                <a:uFillTx/>
              </a:rPr>
              <a:t>-1 layers (e.g. parity)</a:t>
            </a:r>
          </a:p>
          <a:p>
            <a:r>
              <a:rPr lang="en-US" dirty="0" smtClean="0">
                <a:uFillTx/>
              </a:rPr>
              <a:t>Highly varying functions can be efficiently represented with deep architectures</a:t>
            </a:r>
          </a:p>
          <a:p>
            <a:pPr lvl="1"/>
            <a:r>
              <a:rPr lang="en-US" dirty="0" smtClean="0">
                <a:uFillTx/>
              </a:rPr>
              <a:t>Less weights/parameters to update than a less efficient shallow representation</a:t>
            </a:r>
          </a:p>
          <a:p>
            <a:r>
              <a:rPr lang="en-US" dirty="0" smtClean="0">
                <a:uFillTx/>
              </a:rPr>
              <a:t>Sub-features created in deep architecture can potentially be shared between multiple tasks</a:t>
            </a:r>
          </a:p>
          <a:p>
            <a:pPr lvl="1"/>
            <a:r>
              <a:rPr lang="en-US" dirty="0" smtClean="0">
                <a:uFillTx/>
              </a:rPr>
              <a:t>Type of Transfer/Multi-task learning</a:t>
            </a:r>
          </a:p>
          <a:p>
            <a:endParaRPr lang="en-US" dirty="0" smtClean="0">
              <a:uFillTx/>
            </a:endParaRPr>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5</a:t>
            </a:fld>
            <a:endParaRPr lang="en-US">
              <a:uFillTx/>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399"/>
            <a:ext cx="8534400" cy="3783903"/>
          </a:xfrm>
        </p:spPr>
        <p:txBody>
          <a:bodyPr>
            <a:normAutofit fontScale="92500" lnSpcReduction="10000"/>
          </a:bodyPr>
          <a:lstStyle/>
          <a:p>
            <a:pPr>
              <a:buNone/>
            </a:pPr>
            <a:r>
              <a:rPr lang="en-US" dirty="0" smtClean="0">
                <a:uFillTx/>
              </a:rPr>
              <a:t>Can use DBN as a Generative model to create sample </a:t>
            </a:r>
            <a:r>
              <a:rPr lang="en-US" dirty="0" err="1" smtClean="0">
                <a:uFillTx/>
              </a:rPr>
              <a:t>x</a:t>
            </a:r>
            <a:r>
              <a:rPr lang="en-US" dirty="0" smtClean="0">
                <a:uFillTx/>
              </a:rPr>
              <a:t> vectors</a:t>
            </a:r>
          </a:p>
          <a:p>
            <a:pPr marL="914400" lvl="1" indent="-457200">
              <a:buFont typeface="+mj-lt"/>
              <a:buAutoNum type="arabicPeriod"/>
            </a:pPr>
            <a:r>
              <a:rPr lang="en-US" dirty="0" smtClean="0">
                <a:uFillTx/>
              </a:rPr>
              <a:t>Initialize top layer to an arbitrary vector (commonly a training set vector)</a:t>
            </a:r>
          </a:p>
          <a:p>
            <a:pPr marL="1314450" lvl="2" indent="-457200"/>
            <a:r>
              <a:rPr lang="en-US" dirty="0" smtClean="0">
                <a:uFillTx/>
              </a:rPr>
              <a:t>Gibbs sample (relaxation) between the top two layers </a:t>
            </a:r>
            <a:r>
              <a:rPr lang="en-US" i="1" dirty="0" err="1" smtClean="0">
                <a:uFillTx/>
              </a:rPr>
              <a:t>m</a:t>
            </a:r>
            <a:r>
              <a:rPr lang="en-US" dirty="0" smtClean="0">
                <a:uFillTx/>
              </a:rPr>
              <a:t> times</a:t>
            </a:r>
          </a:p>
          <a:p>
            <a:pPr marL="1314450" lvl="2" indent="-457200"/>
            <a:r>
              <a:rPr lang="en-US" dirty="0" smtClean="0">
                <a:uFillTx/>
              </a:rPr>
              <a:t>If we initialize top layer with values obtained from a training example, then need less Gibbs samples</a:t>
            </a:r>
          </a:p>
          <a:p>
            <a:pPr marL="914400" lvl="1" indent="-457200">
              <a:buFont typeface="+mj-lt"/>
              <a:buAutoNum type="arabicPeriod"/>
            </a:pPr>
            <a:r>
              <a:rPr lang="en-US" dirty="0" smtClean="0">
                <a:uFillTx/>
              </a:rPr>
              <a:t>Pass the vector down through the network, sampling with the calculated probabilities at each layer</a:t>
            </a:r>
          </a:p>
          <a:p>
            <a:pPr marL="914400" lvl="1" indent="-457200">
              <a:buFont typeface="+mj-lt"/>
              <a:buAutoNum type="arabicPeriod"/>
            </a:pPr>
            <a:r>
              <a:rPr lang="en-US" dirty="0" smtClean="0">
                <a:uFillTx/>
              </a:rPr>
              <a:t>Last sample at bottom is the generated x vector (can be real valued if we use the probability vector rather than sample)</a:t>
            </a:r>
          </a:p>
          <a:p>
            <a:pPr marL="514350" indent="-457200">
              <a:buNone/>
            </a:pPr>
            <a:r>
              <a:rPr lang="en-US" sz="2000" dirty="0" smtClean="0">
                <a:uFillTx/>
              </a:rPr>
              <a:t>Alternatively, can start with an </a:t>
            </a:r>
            <a:r>
              <a:rPr lang="en-US" sz="2000" dirty="0" err="1" smtClean="0">
                <a:uFillTx/>
              </a:rPr>
              <a:t>x</a:t>
            </a:r>
            <a:r>
              <a:rPr lang="en-US" sz="2000" dirty="0" smtClean="0">
                <a:uFillTx/>
              </a:rPr>
              <a:t> at the bottom, relax to a top value, then start from that vector when generating a new </a:t>
            </a:r>
            <a:r>
              <a:rPr lang="en-US" sz="2000" dirty="0" err="1" smtClean="0">
                <a:uFillTx/>
              </a:rPr>
              <a:t>x</a:t>
            </a:r>
            <a:r>
              <a:rPr lang="en-US" sz="2000" dirty="0" smtClean="0">
                <a:uFillTx/>
              </a:rPr>
              <a:t>, which is the dotted lines version.  More like standard Boltzmann machine processing.</a:t>
            </a:r>
          </a:p>
          <a:p>
            <a:pPr marL="514350" indent="-457200">
              <a:buNone/>
            </a:pPr>
            <a:endParaRPr lang="en-US" dirty="0" smtClean="0">
              <a:uFillTx/>
            </a:endParaRPr>
          </a:p>
          <a:p>
            <a:pPr marL="514350" indent="-457200">
              <a:buNone/>
            </a:pPr>
            <a:endParaRPr lang="en-US" dirty="0" smtClean="0">
              <a:uFillTx/>
            </a:endParaRPr>
          </a:p>
          <a:p>
            <a:pPr marL="914400" lvl="1" indent="-457200">
              <a:buFont typeface="+mj-lt"/>
              <a:buAutoNum type="arabicPeriod"/>
            </a:pPr>
            <a:endParaRPr lang="en-US" dirty="0" smtClean="0">
              <a:uFillTx/>
            </a:endParaRPr>
          </a:p>
          <a:p>
            <a:pPr marL="1314450" lvl="2" indent="-457200">
              <a:buFont typeface="+mj-lt"/>
              <a:buAutoNum type="arabicPeriod"/>
            </a:pPr>
            <a:endParaRPr lang="en-US" dirty="0">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50</a:t>
            </a:fld>
            <a:endParaRPr lang="en-US">
              <a:uFillTx/>
            </a:endParaRPr>
          </a:p>
        </p:txBody>
      </p:sp>
      <p:pic>
        <p:nvPicPr>
          <p:cNvPr id="6" name="Content Placeholder 5" descr="AE.tiff"/>
          <p:cNvPicPr>
            <a:picLocks noChangeAspect="1"/>
          </p:cNvPicPr>
          <p:nvPr/>
        </p:nvPicPr>
        <p:blipFill>
          <a:blip r:embed="rId3"/>
          <a:srcRect l="-759" r="-415"/>
          <a:stretch>
            <a:fillRect/>
          </a:stretch>
        </p:blipFill>
        <p:spPr bwMode="auto">
          <a:xfrm>
            <a:off x="3130062" y="3936303"/>
            <a:ext cx="3118338" cy="2895600"/>
          </a:xfrm>
          <a:prstGeom prst="rect">
            <a:avLst/>
          </a:prstGeom>
          <a:noFill/>
          <a:ln w="9525">
            <a:noFill/>
            <a:miter lim="800000"/>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51</a:t>
            </a:fld>
            <a:endParaRPr lang="en-US">
              <a:uFillTx/>
            </a:endParaRPr>
          </a:p>
        </p:txBody>
      </p:sp>
      <p:pic>
        <p:nvPicPr>
          <p:cNvPr id="6" name="Picture 5" descr="AE.tiff"/>
          <p:cNvPicPr>
            <a:picLocks noChangeAspect="1"/>
          </p:cNvPicPr>
          <p:nvPr/>
        </p:nvPicPr>
        <p:blipFill>
          <a:blip r:embed="rId3"/>
          <a:stretch>
            <a:fillRect/>
          </a:stretch>
        </p:blipFill>
        <p:spPr>
          <a:xfrm>
            <a:off x="16600" y="16600"/>
            <a:ext cx="7716455" cy="5715000"/>
          </a:xfrm>
          <a:prstGeom prst="rect">
            <a:avLst/>
          </a:prstGeom>
        </p:spPr>
      </p:pic>
      <p:pic>
        <p:nvPicPr>
          <p:cNvPr id="7" name="Content Placeholder 5" descr="AE.tiff"/>
          <p:cNvPicPr>
            <a:picLocks noChangeAspect="1"/>
          </p:cNvPicPr>
          <p:nvPr/>
        </p:nvPicPr>
        <p:blipFill>
          <a:blip r:embed="rId4"/>
          <a:srcRect l="-759" r="-415"/>
          <a:stretch>
            <a:fillRect/>
          </a:stretch>
        </p:blipFill>
        <p:spPr bwMode="auto">
          <a:xfrm>
            <a:off x="6485300" y="4360000"/>
            <a:ext cx="2645618" cy="2456646"/>
          </a:xfrm>
          <a:prstGeom prst="rect">
            <a:avLst/>
          </a:prstGeom>
          <a:noFill/>
          <a:ln w="9525">
            <a:noFill/>
            <a:miter lim="800000"/>
          </a:ln>
        </p:spPr>
      </p:pic>
      <p:sp>
        <p:nvSpPr>
          <p:cNvPr id="2" name="Footer Placeholder 1"/>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3" name="TextBox 2"/>
          <p:cNvSpPr txBox="1"/>
          <p:nvPr/>
        </p:nvSpPr>
        <p:spPr>
          <a:xfrm>
            <a:off x="152400" y="5867400"/>
            <a:ext cx="5836265" cy="646331"/>
          </a:xfrm>
          <a:prstGeom prst="rect">
            <a:avLst/>
          </a:prstGeom>
        </p:spPr>
        <p:txBody>
          <a:bodyPr wrap="square" rtlCol="0">
            <a:spAutoFit/>
          </a:bodyPr>
          <a:lstStyle/>
          <a:p>
            <a:r>
              <a:rPr lang="en-US" sz="1800" dirty="0" smtClean="0"/>
              <a:t>Middle for-loop samples from input up to current RBM layer being updated – none for 1</a:t>
            </a:r>
            <a:r>
              <a:rPr lang="en-US" sz="1800" baseline="30000" dirty="0" smtClean="0"/>
              <a:t>st</a:t>
            </a:r>
            <a:r>
              <a:rPr lang="en-US" sz="1800" dirty="0" smtClean="0"/>
              <a:t> layer</a:t>
            </a:r>
            <a:endParaRPr lang="en-US" sz="18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DBN Execution</a:t>
            </a:r>
            <a:endParaRPr lang="en-US" dirty="0"/>
          </a:p>
        </p:txBody>
      </p:sp>
      <p:sp>
        <p:nvSpPr>
          <p:cNvPr id="3" name="Content Placeholder 2"/>
          <p:cNvSpPr>
            <a:spLocks noGrp="1"/>
          </p:cNvSpPr>
          <p:nvPr>
            <p:ph idx="1"/>
          </p:nvPr>
        </p:nvSpPr>
        <p:spPr>
          <a:xfrm>
            <a:off x="685800" y="1143000"/>
            <a:ext cx="7772400" cy="4953000"/>
          </a:xfrm>
        </p:spPr>
        <p:txBody>
          <a:bodyPr>
            <a:normAutofit fontScale="92500" lnSpcReduction="20000"/>
          </a:bodyPr>
          <a:lstStyle/>
          <a:p>
            <a:r>
              <a:rPr lang="en-US" dirty="0" smtClean="0"/>
              <a:t>After all layers have learned then the output of the last layer can be input to a supervised learning model</a:t>
            </a:r>
          </a:p>
          <a:p>
            <a:r>
              <a:rPr lang="en-US" dirty="0" smtClean="0"/>
              <a:t>Note that at this point we could potentially throw away all the downward weights in the network as they will not actually be used during the normal feedforward execution process (as we did with the Stacked Auto Encoder)</a:t>
            </a:r>
          </a:p>
          <a:p>
            <a:pPr lvl="1"/>
            <a:r>
              <a:rPr lang="en-US" dirty="0" smtClean="0"/>
              <a:t>Note that except for the downward bias weights </a:t>
            </a:r>
            <a:r>
              <a:rPr lang="en-US" b="1" dirty="0" smtClean="0"/>
              <a:t>b</a:t>
            </a:r>
            <a:r>
              <a:rPr lang="en-US" dirty="0" smtClean="0"/>
              <a:t> they are the same symmetric weights anyways</a:t>
            </a:r>
          </a:p>
          <a:p>
            <a:pPr lvl="1"/>
            <a:r>
              <a:rPr lang="en-US" dirty="0" smtClean="0"/>
              <a:t>If we are relaxing </a:t>
            </a:r>
            <a:r>
              <a:rPr lang="en-US" i="1" dirty="0" smtClean="0"/>
              <a:t>M</a:t>
            </a:r>
            <a:r>
              <a:rPr lang="en-US" dirty="0" smtClean="0"/>
              <a:t> times in the top layer then we would still need the downward weights for that layer</a:t>
            </a:r>
          </a:p>
          <a:p>
            <a:pPr lvl="1"/>
            <a:r>
              <a:rPr lang="en-US" dirty="0" smtClean="0"/>
              <a:t>Also if we are generating </a:t>
            </a:r>
            <a:r>
              <a:rPr lang="en-US" b="1" dirty="0" smtClean="0"/>
              <a:t>x</a:t>
            </a:r>
            <a:r>
              <a:rPr lang="en-US" dirty="0" smtClean="0"/>
              <a:t> values we would need all of them</a:t>
            </a:r>
          </a:p>
          <a:p>
            <a:r>
              <a:rPr lang="en-US" dirty="0" smtClean="0"/>
              <a:t>The final weight tuning is usually done as an MLP with backpropagation, which only updates the feedforward weights, ignoring any downward weights</a:t>
            </a:r>
          </a:p>
          <a:p>
            <a:r>
              <a:rPr lang="en-US" dirty="0"/>
              <a:t>Can do execution as just the tuned MLP or as the RBM sampler with the tuned </a:t>
            </a:r>
            <a:r>
              <a:rPr lang="en-US" dirty="0" smtClean="0"/>
              <a:t>weights</a:t>
            </a:r>
            <a:endParaRPr lang="en-US" dirty="0"/>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52</a:t>
            </a:fld>
            <a:endParaRPr lang="en-US">
              <a:uFillTx/>
            </a:endParaRPr>
          </a:p>
        </p:txBody>
      </p:sp>
    </p:spTree>
    <p:extLst>
      <p:ext uri="{BB962C8B-B14F-4D97-AF65-F5344CB8AC3E}">
        <p14:creationId xmlns:p14="http://schemas.microsoft.com/office/powerpoint/2010/main" val="27562790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uFillTx/>
              </a:rPr>
              <a:t>DBN Learning Notes</a:t>
            </a:r>
            <a:endParaRPr lang="en-US" dirty="0">
              <a:uFillTx/>
            </a:endParaRPr>
          </a:p>
        </p:txBody>
      </p:sp>
      <p:sp>
        <p:nvSpPr>
          <p:cNvPr id="3" name="Content Placeholder 2"/>
          <p:cNvSpPr>
            <a:spLocks noGrp="1"/>
          </p:cNvSpPr>
          <p:nvPr>
            <p:ph idx="1"/>
          </p:nvPr>
        </p:nvSpPr>
        <p:spPr>
          <a:xfrm>
            <a:off x="685800" y="1066800"/>
            <a:ext cx="7772400" cy="5181600"/>
          </a:xfrm>
        </p:spPr>
        <p:txBody>
          <a:bodyPr>
            <a:normAutofit fontScale="92500" lnSpcReduction="20000"/>
          </a:bodyPr>
          <a:lstStyle/>
          <a:p>
            <a:r>
              <a:rPr lang="en-US" dirty="0" smtClean="0">
                <a:uFillTx/>
              </a:rPr>
              <a:t>RBM stopping criteria still in </a:t>
            </a:r>
            <a:r>
              <a:rPr lang="en-US" dirty="0" smtClean="0"/>
              <a:t>issue.  One common approach is reconstruction error which is the probability that the final x after CD-k is the initial x. (i.e. </a:t>
            </a:r>
            <a:r>
              <a:rPr lang="en-US" i="1" dirty="0" smtClean="0"/>
              <a:t>P</a:t>
            </a:r>
            <a:r>
              <a:rPr lang="en-US" dirty="0"/>
              <a:t>(</a:t>
            </a:r>
            <a:r>
              <a:rPr lang="en-US" dirty="0" smtClean="0"/>
              <a:t>􏰀</a:t>
            </a:r>
            <a:r>
              <a:rPr lang="en-US" dirty="0" err="1" smtClean="0"/>
              <a:t>x|E</a:t>
            </a:r>
            <a:r>
              <a:rPr lang="en-US" dirty="0" smtClean="0"/>
              <a:t>[</a:t>
            </a:r>
            <a:r>
              <a:rPr lang="en-US" dirty="0" err="1" smtClean="0"/>
              <a:t>h|</a:t>
            </a:r>
            <a:r>
              <a:rPr lang="en-US" dirty="0" err="1"/>
              <a:t>x</a:t>
            </a:r>
            <a:r>
              <a:rPr lang="en-US" dirty="0" smtClean="0"/>
              <a:t>􏰈]). The other most common approach is AIC (Annealed Importance Sampling).  Both have been shown to be problematic.</a:t>
            </a:r>
          </a:p>
          <a:p>
            <a:r>
              <a:rPr lang="en-US" dirty="0" smtClean="0">
                <a:uFillTx/>
              </a:rPr>
              <a:t>Each layer updates weights so as to make training sample patterns more likely (lower energy) in the free state (and non-training sample patterns less likely).</a:t>
            </a:r>
          </a:p>
          <a:p>
            <a:r>
              <a:rPr lang="en-US" dirty="0" smtClean="0">
                <a:uFillTx/>
              </a:rPr>
              <a:t>This unsupervised approach learns broad features (in the hidden/subsequent layers of </a:t>
            </a:r>
            <a:r>
              <a:rPr lang="en-US" dirty="0" err="1" smtClean="0">
                <a:uFillTx/>
              </a:rPr>
              <a:t>RBMs</a:t>
            </a:r>
            <a:r>
              <a:rPr lang="en-US" dirty="0" smtClean="0">
                <a:uFillTx/>
              </a:rPr>
              <a:t>) which can aid in the process of making the types of patterns found in the training set more likely.  This discovers features which can be associated across training patterns, and thus potentially helpful for other goals with the training set (classification, compression, etc.)</a:t>
            </a:r>
          </a:p>
          <a:p>
            <a:r>
              <a:rPr lang="en-US" dirty="0" smtClean="0">
                <a:uFillTx/>
              </a:rPr>
              <a:t>Note still pairwise weights in RBMs, but because we can choose the number of hidden units and layers, we can represent any arbitrary distribution</a:t>
            </a:r>
          </a:p>
          <a:p>
            <a:endParaRPr lang="en-US" dirty="0" smtClean="0">
              <a:uFillTx/>
            </a:endParaRPr>
          </a:p>
          <a:p>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53</a:t>
            </a:fld>
            <a:endParaRPr lang="en-US">
              <a:uFillTx/>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uFillTx/>
              </a:rPr>
              <a:t>MNIST</a:t>
            </a:r>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54</a:t>
            </a:fld>
            <a:endParaRPr lang="en-US">
              <a:uFillTx/>
            </a:endParaRPr>
          </a:p>
        </p:txBody>
      </p:sp>
      <p:pic>
        <p:nvPicPr>
          <p:cNvPr id="6" name="Picture 5"/>
          <p:cNvPicPr>
            <a:picLocks noChangeAspect="1"/>
          </p:cNvPicPr>
          <p:nvPr/>
        </p:nvPicPr>
        <p:blipFill>
          <a:blip r:embed="rId3"/>
          <a:stretch>
            <a:fillRect/>
          </a:stretch>
        </p:blipFill>
        <p:spPr>
          <a:xfrm>
            <a:off x="1143000" y="203200"/>
            <a:ext cx="6743700" cy="60452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uFillTx/>
              </a:rPr>
              <a:t>DBN Project Notes</a:t>
            </a:r>
            <a:endParaRPr lang="en-US" dirty="0">
              <a:uFillTx/>
            </a:endParaRPr>
          </a:p>
        </p:txBody>
      </p:sp>
      <p:sp>
        <p:nvSpPr>
          <p:cNvPr id="3" name="Content Placeholder 2"/>
          <p:cNvSpPr>
            <a:spLocks noGrp="1"/>
          </p:cNvSpPr>
          <p:nvPr>
            <p:ph idx="1"/>
          </p:nvPr>
        </p:nvSpPr>
        <p:spPr>
          <a:xfrm>
            <a:off x="685800" y="1066800"/>
            <a:ext cx="7772400" cy="5029200"/>
          </a:xfrm>
        </p:spPr>
        <p:txBody>
          <a:bodyPr>
            <a:normAutofit fontScale="92500" lnSpcReduction="10000"/>
          </a:bodyPr>
          <a:lstStyle/>
          <a:p>
            <a:r>
              <a:rPr lang="en-US" dirty="0" smtClean="0">
                <a:uFillTx/>
              </a:rPr>
              <a:t>To be consistent just use 28×28 (764) data set of gray scale values (0-255)</a:t>
            </a:r>
          </a:p>
          <a:p>
            <a:pPr lvl="1"/>
            <a:r>
              <a:rPr lang="en-US" dirty="0" smtClean="0">
                <a:uFillTx/>
              </a:rPr>
              <a:t>Normalize to 0-1</a:t>
            </a:r>
          </a:p>
          <a:p>
            <a:pPr lvl="1"/>
            <a:r>
              <a:rPr lang="en-US" dirty="0" smtClean="0">
                <a:uFillTx/>
              </a:rPr>
              <a:t>Could try better preprocessing if want and helps in published accuracies, but start/stay with this</a:t>
            </a:r>
          </a:p>
          <a:p>
            <a:pPr lvl="1"/>
            <a:r>
              <a:rPr lang="en-US" dirty="0" smtClean="0">
                <a:uFillTx/>
              </a:rPr>
              <a:t>Small random initial weights</a:t>
            </a:r>
          </a:p>
          <a:p>
            <a:r>
              <a:rPr lang="en-US" dirty="0" smtClean="0">
                <a:uFillTx/>
              </a:rPr>
              <a:t>Parameters</a:t>
            </a:r>
          </a:p>
          <a:p>
            <a:pPr lvl="1"/>
            <a:r>
              <a:rPr lang="en-US" dirty="0" smtClean="0">
                <a:uFillTx/>
              </a:rPr>
              <a:t>Hinton Paper, others – do a little searching and e-mail me a reference for extra credit points</a:t>
            </a:r>
          </a:p>
          <a:p>
            <a:pPr lvl="1"/>
            <a:r>
              <a:rPr lang="en-US" dirty="0" smtClean="0">
                <a:hlinkClick r:id="rId3"/>
              </a:rPr>
              <a:t>http</a:t>
            </a:r>
            <a:r>
              <a:rPr lang="en-US" dirty="0">
                <a:hlinkClick r:id="rId3"/>
              </a:rPr>
              <a:t>://yann.lecun.com/exdb/mnist</a:t>
            </a:r>
            <a:r>
              <a:rPr lang="en-US" dirty="0" smtClean="0">
                <a:hlinkClick r:id="rId3"/>
              </a:rPr>
              <a:t>/</a:t>
            </a:r>
            <a:r>
              <a:rPr lang="en-US" dirty="0" smtClean="0"/>
              <a:t> for sample approaches</a:t>
            </a:r>
            <a:endParaRPr lang="en-US" dirty="0" smtClean="0">
              <a:uFillTx/>
            </a:endParaRPr>
          </a:p>
          <a:p>
            <a:r>
              <a:rPr lang="en-US" dirty="0" smtClean="0">
                <a:uFillTx/>
              </a:rPr>
              <a:t>Straight 200 hidden node MLP does quite good ~98%</a:t>
            </a:r>
          </a:p>
          <a:p>
            <a:pPr lvl="1"/>
            <a:r>
              <a:rPr lang="en-US" dirty="0" smtClean="0"/>
              <a:t>Rough Hyperparameters - LR: ~.05-.1, Momentum ~.5</a:t>
            </a:r>
            <a:endParaRPr lang="en-US" dirty="0" smtClean="0">
              <a:uFillTx/>
            </a:endParaRPr>
          </a:p>
          <a:p>
            <a:r>
              <a:rPr lang="en-US" dirty="0" smtClean="0">
                <a:uFillTx/>
              </a:rPr>
              <a:t>Best class DBN results: ~98.5% - which is competitive</a:t>
            </a:r>
          </a:p>
          <a:p>
            <a:pPr lvl="1"/>
            <a:r>
              <a:rPr lang="en-US" dirty="0" smtClean="0">
                <a:uFillTx/>
              </a:rPr>
              <a:t>About half students never beat MLP baseline</a:t>
            </a:r>
          </a:p>
          <a:p>
            <a:pPr lvl="1"/>
            <a:r>
              <a:rPr lang="en-US" dirty="0" smtClean="0">
                <a:uFillTx/>
              </a:rPr>
              <a:t>Can you beat the 98.5%?</a:t>
            </a:r>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55</a:t>
            </a:fld>
            <a:endParaRPr lang="en-US">
              <a:uFillTx/>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uFillTx/>
              </a:rPr>
              <a:t>Deep Learning Project Past Experience</a:t>
            </a:r>
            <a:endParaRPr lang="en-US" dirty="0">
              <a:uFillTx/>
            </a:endParaRPr>
          </a:p>
        </p:txBody>
      </p:sp>
      <p:sp>
        <p:nvSpPr>
          <p:cNvPr id="3" name="Content Placeholder 2"/>
          <p:cNvSpPr>
            <a:spLocks noGrp="1"/>
          </p:cNvSpPr>
          <p:nvPr>
            <p:ph idx="1"/>
          </p:nvPr>
        </p:nvSpPr>
        <p:spPr>
          <a:xfrm>
            <a:off x="685800" y="1066800"/>
            <a:ext cx="7772400" cy="5029200"/>
          </a:xfrm>
        </p:spPr>
        <p:txBody>
          <a:bodyPr>
            <a:normAutofit fontScale="85000" lnSpcReduction="10000"/>
          </a:bodyPr>
          <a:lstStyle/>
          <a:p>
            <a:r>
              <a:rPr lang="en-US" dirty="0" smtClean="0">
                <a:uFillTx/>
              </a:rPr>
              <a:t>Structure: ~3 hidden layers, ~500ish nodes/layer, more nodes/layers can be better but training is longer</a:t>
            </a:r>
          </a:p>
          <a:p>
            <a:r>
              <a:rPr lang="en-US" dirty="0" smtClean="0">
                <a:uFillTx/>
              </a:rPr>
              <a:t>Training time:</a:t>
            </a:r>
          </a:p>
          <a:p>
            <a:pPr lvl="1"/>
            <a:r>
              <a:rPr lang="en-US" dirty="0" smtClean="0">
                <a:uFillTx/>
              </a:rPr>
              <a:t>DBN: ~10 epochs with the 60K set, small </a:t>
            </a:r>
            <a:r>
              <a:rPr lang="en-US" dirty="0"/>
              <a:t>LR ~.</a:t>
            </a:r>
            <a:r>
              <a:rPr lang="en-US" dirty="0" smtClean="0"/>
              <a:t>005 often </a:t>
            </a:r>
            <a:r>
              <a:rPr lang="en-US" dirty="0" smtClean="0">
                <a:uFillTx/>
              </a:rPr>
              <a:t>good </a:t>
            </a:r>
          </a:p>
          <a:p>
            <a:pPr lvl="1"/>
            <a:r>
              <a:rPr lang="en-US" dirty="0" smtClean="0">
                <a:uFillTx/>
              </a:rPr>
              <a:t>Can go longer, does not seem to overfit with the large data set</a:t>
            </a:r>
          </a:p>
          <a:p>
            <a:pPr lvl="1"/>
            <a:r>
              <a:rPr lang="en-US" dirty="0" smtClean="0">
                <a:uFillTx/>
              </a:rPr>
              <a:t>SAE:  Can saturate/overfit, ~3 epochs good, but will be a function of your de-noising approach, which is essential for sparsity, use small LR ~.005, long training – up to 50 hours, got 98.55</a:t>
            </a:r>
          </a:p>
          <a:p>
            <a:pPr lvl="2"/>
            <a:r>
              <a:rPr lang="en-US" dirty="0"/>
              <a:t>Larger </a:t>
            </a:r>
            <a:r>
              <a:rPr lang="en-US" dirty="0" smtClean="0"/>
              <a:t>learning rates </a:t>
            </a:r>
            <a:r>
              <a:rPr lang="en-US" dirty="0"/>
              <a:t>often </a:t>
            </a:r>
            <a:r>
              <a:rPr lang="en-US" dirty="0" smtClean="0"/>
              <a:t>lead low accuracy for both DBN and SAE</a:t>
            </a:r>
            <a:endParaRPr lang="en-US" dirty="0" smtClean="0">
              <a:uFillTx/>
            </a:endParaRPr>
          </a:p>
          <a:p>
            <a:r>
              <a:rPr lang="en-US" dirty="0" smtClean="0">
                <a:uFillTx/>
              </a:rPr>
              <a:t>Sampling vs using real probability value in DBN</a:t>
            </a:r>
          </a:p>
          <a:p>
            <a:pPr lvl="1"/>
            <a:r>
              <a:rPr lang="en-US" dirty="0" smtClean="0">
                <a:uFillTx/>
              </a:rPr>
              <a:t>Best results found when using real values vs. sampling</a:t>
            </a:r>
          </a:p>
          <a:p>
            <a:pPr lvl="1"/>
            <a:r>
              <a:rPr lang="en-US" dirty="0" smtClean="0">
                <a:uFillTx/>
              </a:rPr>
              <a:t>Some found sampling on the back-step of learning helps</a:t>
            </a:r>
          </a:p>
          <a:p>
            <a:pPr lvl="1"/>
            <a:r>
              <a:rPr lang="en-US" dirty="0" smtClean="0">
                <a:uFillTx/>
              </a:rPr>
              <a:t>When using sampling, probably requires longer training, but could actually lead to bigger improvements in the long run</a:t>
            </a:r>
          </a:p>
          <a:p>
            <a:pPr lvl="1"/>
            <a:r>
              <a:rPr lang="en-US" dirty="0" smtClean="0">
                <a:uFillTx/>
              </a:rPr>
              <a:t>Typical forward flow </a:t>
            </a:r>
            <a:r>
              <a:rPr lang="en-US" dirty="0" smtClean="0"/>
              <a:t>non-sampled </a:t>
            </a:r>
            <a:r>
              <a:rPr lang="en-US" dirty="0" smtClean="0">
                <a:uFillTx/>
              </a:rPr>
              <a:t>during execution, but could do some sampling on the </a:t>
            </a:r>
            <a:r>
              <a:rPr lang="en-US" i="1" dirty="0" smtClean="0">
                <a:uFillTx/>
              </a:rPr>
              <a:t>m</a:t>
            </a:r>
            <a:r>
              <a:rPr lang="en-US" dirty="0" smtClean="0">
                <a:uFillTx/>
              </a:rPr>
              <a:t> iterations at the top layer.  Some success with back-step at the top layer iteration (most don't do this at all)</a:t>
            </a:r>
          </a:p>
          <a:p>
            <a:pPr lvl="1"/>
            <a:r>
              <a:rPr lang="en-US" dirty="0" smtClean="0">
                <a:uFillTx/>
              </a:rPr>
              <a:t>We need to try/discover better variations</a:t>
            </a:r>
          </a:p>
          <a:p>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56</a:t>
            </a:fld>
            <a:endParaRPr lang="en-US">
              <a:uFillTx/>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uFillTx/>
              </a:rPr>
              <a:t>Deep Learning Project Past Experience</a:t>
            </a:r>
            <a:endParaRPr lang="en-US" dirty="0">
              <a:uFillTx/>
            </a:endParaRPr>
          </a:p>
        </p:txBody>
      </p:sp>
      <p:sp>
        <p:nvSpPr>
          <p:cNvPr id="3" name="Content Placeholder 2"/>
          <p:cNvSpPr>
            <a:spLocks noGrp="1"/>
          </p:cNvSpPr>
          <p:nvPr>
            <p:ph idx="1"/>
          </p:nvPr>
        </p:nvSpPr>
        <p:spPr/>
        <p:txBody>
          <a:bodyPr/>
          <a:lstStyle/>
          <a:p>
            <a:r>
              <a:rPr lang="en-US" dirty="0" smtClean="0">
                <a:uFillTx/>
              </a:rPr>
              <a:t>Note: If we held out 50K of the dataset as unsupervised, then deep nets would more readily show noticeable improvement over BP</a:t>
            </a:r>
          </a:p>
          <a:p>
            <a:r>
              <a:rPr lang="en-US" dirty="0" smtClean="0">
                <a:uFillTx/>
              </a:rPr>
              <a:t>A final full network fine tune with BP always helps</a:t>
            </a:r>
          </a:p>
          <a:p>
            <a:pPr lvl="1"/>
            <a:r>
              <a:rPr lang="en-US" dirty="0" smtClean="0">
                <a:uFillTx/>
              </a:rPr>
              <a:t>But can take 20+ hours</a:t>
            </a:r>
          </a:p>
          <a:p>
            <a:r>
              <a:rPr lang="en-US" dirty="0" smtClean="0">
                <a:uFillTx/>
              </a:rPr>
              <a:t>Key take away – Most actual time spent training with different parameters.  Thus, start early, and then you will have time to try multiple long runs to see which variations work.  This does not take that much personal time, as you simply start it with some different parameters and go away for a day. If you wait until the last few days, there is no time to do these experiments.</a:t>
            </a:r>
          </a:p>
          <a:p>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57</a:t>
            </a:fld>
            <a:endParaRPr lang="en-US">
              <a:uFillTx/>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uFillTx/>
              </a:rPr>
              <a:t>DBN Notes</a:t>
            </a:r>
            <a:endParaRPr lang="en-US" dirty="0">
              <a:uFillTx/>
            </a:endParaRPr>
          </a:p>
        </p:txBody>
      </p:sp>
      <p:sp>
        <p:nvSpPr>
          <p:cNvPr id="3" name="Content Placeholder 2"/>
          <p:cNvSpPr>
            <a:spLocks noGrp="1"/>
          </p:cNvSpPr>
          <p:nvPr>
            <p:ph idx="1"/>
          </p:nvPr>
        </p:nvSpPr>
        <p:spPr/>
        <p:txBody>
          <a:bodyPr>
            <a:normAutofit/>
          </a:bodyPr>
          <a:lstStyle/>
          <a:p>
            <a:r>
              <a:rPr lang="en-US" dirty="0" smtClean="0">
                <a:uFillTx/>
              </a:rPr>
              <a:t>Can use lateral connections in RBM (no longer RBM) but sampling becomes more difficult (intractable, approximation such as MCMC) – ala standard Boltzmann requiring longer sampling chains.</a:t>
            </a:r>
          </a:p>
          <a:p>
            <a:pPr lvl="1"/>
            <a:r>
              <a:rPr lang="en-US" dirty="0" smtClean="0">
                <a:uFillTx/>
              </a:rPr>
              <a:t>Lateral connections can capture </a:t>
            </a:r>
            <a:r>
              <a:rPr lang="en-US" dirty="0" err="1" smtClean="0">
                <a:uFillTx/>
              </a:rPr>
              <a:t>pairwise</a:t>
            </a:r>
            <a:r>
              <a:rPr lang="en-US" dirty="0" smtClean="0">
                <a:uFillTx/>
              </a:rPr>
              <a:t> dependencies allowing the hidden nodes to focus on higher order issues.  Can get better results.</a:t>
            </a:r>
          </a:p>
          <a:p>
            <a:r>
              <a:rPr lang="en-US" dirty="0" smtClean="0">
                <a:uFillTx/>
              </a:rPr>
              <a:t>Conditional and Temporal RBMs – allow node probabilities to be conditioned by some other inputs – context, recurrence (time series changes in input and internal state), etc.</a:t>
            </a:r>
          </a:p>
          <a:p>
            <a:endParaRPr lang="en-US" dirty="0" smtClean="0">
              <a:uFillTx/>
            </a:endParaRPr>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58</a:t>
            </a:fld>
            <a:endParaRPr lang="en-US">
              <a:uFillTx/>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uFillTx/>
              </a:rPr>
              <a:t>Discrimination with Deep Networks</a:t>
            </a:r>
            <a:endParaRPr lang="en-US" dirty="0">
              <a:uFillTx/>
            </a:endParaRPr>
          </a:p>
        </p:txBody>
      </p:sp>
      <p:sp>
        <p:nvSpPr>
          <p:cNvPr id="3" name="Content Placeholder 2"/>
          <p:cNvSpPr>
            <a:spLocks noGrp="1"/>
          </p:cNvSpPr>
          <p:nvPr>
            <p:ph idx="1"/>
          </p:nvPr>
        </p:nvSpPr>
        <p:spPr>
          <a:xfrm>
            <a:off x="685800" y="1066800"/>
            <a:ext cx="7924800" cy="5029200"/>
          </a:xfrm>
        </p:spPr>
        <p:txBody>
          <a:bodyPr/>
          <a:lstStyle/>
          <a:p>
            <a:r>
              <a:rPr lang="en-US" dirty="0" smtClean="0">
                <a:uFillTx/>
              </a:rPr>
              <a:t>Discrimination approaches with </a:t>
            </a:r>
            <a:r>
              <a:rPr lang="en-US" dirty="0" err="1" smtClean="0">
                <a:uFillTx/>
              </a:rPr>
              <a:t>DBNs</a:t>
            </a:r>
            <a:r>
              <a:rPr lang="en-US" dirty="0" smtClean="0">
                <a:uFillTx/>
              </a:rPr>
              <a:t> (Deep Belief Net)</a:t>
            </a:r>
          </a:p>
          <a:p>
            <a:pPr lvl="1"/>
            <a:r>
              <a:rPr lang="en-US" dirty="0" smtClean="0">
                <a:uFillTx/>
              </a:rPr>
              <a:t>Use outputs of </a:t>
            </a:r>
            <a:r>
              <a:rPr lang="en-US" dirty="0" err="1" smtClean="0">
                <a:uFillTx/>
              </a:rPr>
              <a:t>DBNs</a:t>
            </a:r>
            <a:r>
              <a:rPr lang="en-US" dirty="0" smtClean="0">
                <a:uFillTx/>
              </a:rPr>
              <a:t> as inputs to supervised model (i.e. just an unsupervised preprocessor for feature extraction)</a:t>
            </a:r>
          </a:p>
          <a:p>
            <a:pPr lvl="2"/>
            <a:r>
              <a:rPr lang="en-US" dirty="0" smtClean="0">
                <a:uFillTx/>
              </a:rPr>
              <a:t>Basic approach we have been discussing</a:t>
            </a:r>
          </a:p>
          <a:p>
            <a:pPr lvl="1"/>
            <a:r>
              <a:rPr lang="en-US" dirty="0" smtClean="0">
                <a:uFillTx/>
              </a:rPr>
              <a:t>Train a DBN for each class.  For each clamp the unknown x and iterate </a:t>
            </a:r>
            <a:r>
              <a:rPr lang="en-US" i="1" dirty="0" smtClean="0">
                <a:uFillTx/>
              </a:rPr>
              <a:t>m</a:t>
            </a:r>
            <a:r>
              <a:rPr lang="en-US" dirty="0" smtClean="0">
                <a:uFillTx/>
              </a:rPr>
              <a:t> times. The DBN that ends with the lowest normalized free energy (</a:t>
            </a:r>
            <a:r>
              <a:rPr lang="en-US" dirty="0" err="1" smtClean="0">
                <a:uFillTx/>
              </a:rPr>
              <a:t>softmax</a:t>
            </a:r>
            <a:r>
              <a:rPr lang="en-US" dirty="0" smtClean="0">
                <a:uFillTx/>
              </a:rPr>
              <a:t> variation) is the winner.</a:t>
            </a:r>
          </a:p>
          <a:p>
            <a:pPr lvl="1"/>
            <a:r>
              <a:rPr lang="en-US" dirty="0" smtClean="0">
                <a:uFillTx/>
              </a:rPr>
              <a:t>Train just one DBN for all classes, but with an additional visible unit for each class. For each output class:</a:t>
            </a:r>
          </a:p>
          <a:p>
            <a:pPr lvl="2"/>
            <a:r>
              <a:rPr lang="en-US" dirty="0" smtClean="0">
                <a:uFillTx/>
              </a:rPr>
              <a:t>Clamp the unknown x, relax, and then see which final state has lowest free energy – no need to normalize since all energies come from the same network.</a:t>
            </a:r>
          </a:p>
          <a:p>
            <a:r>
              <a:rPr lang="en-US" dirty="0" smtClean="0">
                <a:uFillTx/>
              </a:rPr>
              <a:t>See </a:t>
            </a:r>
            <a:r>
              <a:rPr lang="en-US" dirty="0" smtClean="0">
                <a:uFillTx/>
                <a:hlinkClick r:id="rId3"/>
              </a:rPr>
              <a:t>http://deeplearning.net/demos/</a:t>
            </a:r>
            <a:endParaRPr lang="en-US" dirty="0" smtClean="0">
              <a:uFillTx/>
            </a:endParaRPr>
          </a:p>
          <a:p>
            <a:endParaRPr lang="en-US" dirty="0">
              <a:uFillTx/>
            </a:endParaRPr>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59</a:t>
            </a:fld>
            <a:endParaRPr lang="en-US">
              <a:uFillTx/>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Networks Sketch</a:t>
            </a:r>
            <a:endParaRPr lang="en-US" dirty="0"/>
          </a:p>
        </p:txBody>
      </p:sp>
      <p:sp>
        <p:nvSpPr>
          <p:cNvPr id="3" name="Content Placeholder 2"/>
          <p:cNvSpPr>
            <a:spLocks noGrp="1"/>
          </p:cNvSpPr>
          <p:nvPr>
            <p:ph idx="1"/>
          </p:nvPr>
        </p:nvSpPr>
        <p:spPr/>
        <p:txBody>
          <a:bodyPr>
            <a:normAutofit fontScale="92500"/>
          </a:bodyPr>
          <a:lstStyle/>
          <a:p>
            <a:r>
              <a:rPr lang="en-US" dirty="0" smtClean="0"/>
              <a:t>More than just MLPs, but</a:t>
            </a:r>
            <a:r>
              <a:rPr lang="is-IS" dirty="0" smtClean="0"/>
              <a:t>…</a:t>
            </a:r>
          </a:p>
          <a:p>
            <a:r>
              <a:rPr lang="is-IS" dirty="0" smtClean="0"/>
              <a:t>Rumelhart 1986 – great early success</a:t>
            </a:r>
          </a:p>
          <a:p>
            <a:r>
              <a:rPr lang="is-IS" dirty="0" smtClean="0"/>
              <a:t>Interest subsides a bit in the late 90’s as other models are introduced – SVMs, Graphical models, etc. – each their turn...</a:t>
            </a:r>
          </a:p>
          <a:p>
            <a:r>
              <a:rPr lang="is-IS" dirty="0" smtClean="0"/>
              <a:t>Convolutional Neural Nets –LeCun 1989-&gt; Image</a:t>
            </a:r>
            <a:r>
              <a:rPr lang="is-IS" dirty="0"/>
              <a:t>, speech, etc. </a:t>
            </a:r>
            <a:endParaRPr lang="is-IS" dirty="0" smtClean="0"/>
          </a:p>
          <a:p>
            <a:r>
              <a:rPr lang="is-IS" dirty="0" smtClean="0"/>
              <a:t>Deep Belief nets (Hinton) and Stacked auto-encoders (Bengio) – 2006 – Unsupervised pre-training followed by supervised. </a:t>
            </a:r>
            <a:r>
              <a:rPr lang="en-US" dirty="0" smtClean="0"/>
              <a:t>G</a:t>
            </a:r>
            <a:r>
              <a:rPr lang="is-IS" dirty="0" smtClean="0"/>
              <a:t>ood feature extractors.</a:t>
            </a:r>
          </a:p>
          <a:p>
            <a:r>
              <a:rPr lang="is-IS" dirty="0" smtClean="0"/>
              <a:t>2012 -&gt; Initial successes with supervised approaches which overcome vanishing gradient, etc., and are more general applicable.  Current explosion, but don’t drop all the other tools in your kit!</a:t>
            </a:r>
          </a:p>
          <a:p>
            <a:pPr lvl="1"/>
            <a:r>
              <a:rPr lang="is-IS" dirty="0"/>
              <a:t>Stay the </a:t>
            </a:r>
            <a:r>
              <a:rPr lang="is-IS" dirty="0" smtClean="0"/>
              <a:t>course</a:t>
            </a:r>
          </a:p>
          <a:p>
            <a:pPr lvl="1"/>
            <a:endParaRPr lang="is-IS" dirty="0" smtClean="0"/>
          </a:p>
          <a:p>
            <a:endParaRPr lang="en-US" dirty="0"/>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6</a:t>
            </a:fld>
            <a:endParaRPr lang="en-US">
              <a:uFillTx/>
            </a:endParaRPr>
          </a:p>
        </p:txBody>
      </p:sp>
    </p:spTree>
    <p:extLst>
      <p:ext uri="{BB962C8B-B14F-4D97-AF65-F5344CB8AC3E}">
        <p14:creationId xmlns:p14="http://schemas.microsoft.com/office/powerpoint/2010/main" val="2675328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Deep Generative Models</a:t>
            </a:r>
            <a:endParaRPr lang="en-US" dirty="0"/>
          </a:p>
        </p:txBody>
      </p:sp>
      <p:sp>
        <p:nvSpPr>
          <p:cNvPr id="3" name="Content Placeholder 2"/>
          <p:cNvSpPr>
            <a:spLocks noGrp="1"/>
          </p:cNvSpPr>
          <p:nvPr>
            <p:ph idx="1"/>
          </p:nvPr>
        </p:nvSpPr>
        <p:spPr>
          <a:xfrm>
            <a:off x="304800" y="1295400"/>
            <a:ext cx="6621838" cy="5105400"/>
          </a:xfrm>
        </p:spPr>
        <p:txBody>
          <a:bodyPr>
            <a:normAutofit fontScale="92500" lnSpcReduction="10000"/>
          </a:bodyPr>
          <a:lstStyle/>
          <a:p>
            <a:r>
              <a:rPr lang="en-US" dirty="0"/>
              <a:t>Lots of research on generative models to </a:t>
            </a:r>
            <a:r>
              <a:rPr lang="en-US" dirty="0" smtClean="0"/>
              <a:t>create probabilistic models of training data with ability to generate new images</a:t>
            </a:r>
            <a:r>
              <a:rPr lang="en-US" dirty="0"/>
              <a:t>, sentences, etc</a:t>
            </a:r>
            <a:r>
              <a:rPr lang="en-US" dirty="0" smtClean="0"/>
              <a:t>.</a:t>
            </a:r>
          </a:p>
          <a:p>
            <a:r>
              <a:rPr lang="en-US" dirty="0" smtClean="0"/>
              <a:t>Deep Boltzmann machine – no lateral connections, simpler block sampling (</a:t>
            </a:r>
            <a:r>
              <a:rPr lang="en-US" dirty="0" err="1" smtClean="0"/>
              <a:t>ala</a:t>
            </a:r>
            <a:r>
              <a:rPr lang="en-US" dirty="0" smtClean="0"/>
              <a:t> RBM) as compared to the fully connected Boltzmann, all even/odd layers can simultaneously update</a:t>
            </a:r>
            <a:endParaRPr lang="en-US" i="1" dirty="0" smtClean="0"/>
          </a:p>
          <a:p>
            <a:r>
              <a:rPr lang="en-US" dirty="0" smtClean="0"/>
              <a:t>Generative Adversarial Networks (GANs)</a:t>
            </a:r>
          </a:p>
          <a:p>
            <a:pPr lvl="1"/>
            <a:r>
              <a:rPr lang="en-US" dirty="0" smtClean="0"/>
              <a:t>Generative net produces samples </a:t>
            </a:r>
            <a:r>
              <a:rPr lang="en-US" i="1" dirty="0" smtClean="0"/>
              <a:t>x</a:t>
            </a:r>
            <a:r>
              <a:rPr lang="en-US" dirty="0" smtClean="0"/>
              <a:t> close to training samples</a:t>
            </a:r>
            <a:endParaRPr lang="en-US" i="1" dirty="0" smtClean="0"/>
          </a:p>
          <a:p>
            <a:pPr lvl="1"/>
            <a:r>
              <a:rPr lang="en-US" dirty="0" smtClean="0"/>
              <a:t>Discriminative net (adversary) must differentiate between samples from the generative net and the training set</a:t>
            </a:r>
          </a:p>
          <a:p>
            <a:pPr lvl="1"/>
            <a:r>
              <a:rPr lang="en-US" dirty="0" smtClean="0"/>
              <a:t>Use error feedback on both to improve task of both nets, until discriminator can no longer distinguish, then can discard discriminator net – increasingly difficult for humans to distinguish</a:t>
            </a:r>
            <a:endParaRPr lang="en-US" dirty="0"/>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60</a:t>
            </a:fld>
            <a:endParaRPr lang="en-US">
              <a:uFillTx/>
            </a:endParaRPr>
          </a:p>
        </p:txBody>
      </p:sp>
      <p:pic>
        <p:nvPicPr>
          <p:cNvPr id="6" name="Picture 5" descr="Untitl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119" y="2057400"/>
            <a:ext cx="2185988" cy="1981200"/>
          </a:xfrm>
          <a:prstGeom prst="rect">
            <a:avLst/>
          </a:prstGeom>
        </p:spPr>
      </p:pic>
    </p:spTree>
    <p:extLst>
      <p:ext uri="{BB962C8B-B14F-4D97-AF65-F5344CB8AC3E}">
        <p14:creationId xmlns:p14="http://schemas.microsoft.com/office/powerpoint/2010/main" val="35469377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Fully Supervised Deep Learning</a:t>
            </a:r>
            <a:endParaRPr lang="en-US" dirty="0"/>
          </a:p>
        </p:txBody>
      </p:sp>
      <p:sp>
        <p:nvSpPr>
          <p:cNvPr id="3" name="Content Placeholder 2"/>
          <p:cNvSpPr>
            <a:spLocks noGrp="1"/>
          </p:cNvSpPr>
          <p:nvPr>
            <p:ph idx="1"/>
          </p:nvPr>
        </p:nvSpPr>
        <p:spPr/>
        <p:txBody>
          <a:bodyPr/>
          <a:lstStyle/>
          <a:p>
            <a:r>
              <a:rPr lang="en-US" dirty="0" smtClean="0"/>
              <a:t>Much recent success in doing fully supervised deep learning with extensions which diminish the effect of early learning difficulties (unstable gradient, etc.)</a:t>
            </a:r>
          </a:p>
          <a:p>
            <a:r>
              <a:rPr lang="en-US" dirty="0" smtClean="0"/>
              <a:t>Patience (now that we know it may be worth it), faster computers, and use of GPUs</a:t>
            </a:r>
          </a:p>
          <a:p>
            <a:r>
              <a:rPr lang="en-US" dirty="0" smtClean="0"/>
              <a:t>More efficient activation functions (e.g. </a:t>
            </a:r>
            <a:r>
              <a:rPr lang="en-US" dirty="0" err="1" smtClean="0"/>
              <a:t>ReLUs</a:t>
            </a:r>
            <a:r>
              <a:rPr lang="en-US" dirty="0" smtClean="0"/>
              <a:t>) in terms of both computation and avoiding </a:t>
            </a:r>
            <a:r>
              <a:rPr lang="en-US" i="1" dirty="0"/>
              <a:t>f</a:t>
            </a:r>
            <a:r>
              <a:rPr lang="en-US" dirty="0"/>
              <a:t> '(</a:t>
            </a:r>
            <a:r>
              <a:rPr lang="en-US" i="1" dirty="0"/>
              <a:t>net</a:t>
            </a:r>
            <a:r>
              <a:rPr lang="en-US" dirty="0"/>
              <a:t>)</a:t>
            </a:r>
            <a:r>
              <a:rPr lang="en-US" dirty="0" smtClean="0"/>
              <a:t>saturation</a:t>
            </a:r>
          </a:p>
          <a:p>
            <a:pPr lvl="1"/>
            <a:r>
              <a:rPr lang="en-US" dirty="0" smtClean="0"/>
              <a:t>Also can be helpful to have 0 mean activations at each level, so sigmoid is frowned upon these days.  If you want a saturating activation function, </a:t>
            </a:r>
            <a:r>
              <a:rPr lang="en-US" dirty="0" err="1" smtClean="0"/>
              <a:t>tanh</a:t>
            </a:r>
            <a:r>
              <a:rPr lang="en-US" dirty="0" smtClean="0"/>
              <a:t> is preferred.</a:t>
            </a:r>
          </a:p>
          <a:p>
            <a:endParaRPr lang="en-US" dirty="0"/>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61</a:t>
            </a:fld>
            <a:endParaRPr lang="en-US">
              <a:uFillTx/>
            </a:endParaRPr>
          </a:p>
        </p:txBody>
      </p:sp>
    </p:spTree>
    <p:extLst>
      <p:ext uri="{BB962C8B-B14F-4D97-AF65-F5344CB8AC3E}">
        <p14:creationId xmlns:p14="http://schemas.microsoft.com/office/powerpoint/2010/main" val="17917018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Improved I</a:t>
            </a:r>
            <a:r>
              <a:rPr lang="en-US" dirty="0" smtClean="0"/>
              <a:t>nitial Hyperparameter Settings</a:t>
            </a:r>
            <a:endParaRPr lang="en-US" dirty="0"/>
          </a:p>
        </p:txBody>
      </p:sp>
      <p:sp>
        <p:nvSpPr>
          <p:cNvPr id="3" name="Content Placeholder 2"/>
          <p:cNvSpPr>
            <a:spLocks noGrp="1"/>
          </p:cNvSpPr>
          <p:nvPr>
            <p:ph idx="1"/>
          </p:nvPr>
        </p:nvSpPr>
        <p:spPr>
          <a:xfrm>
            <a:off x="685800" y="1295400"/>
            <a:ext cx="7772400" cy="4953000"/>
          </a:xfrm>
        </p:spPr>
        <p:txBody>
          <a:bodyPr>
            <a:normAutofit fontScale="92500" lnSpcReduction="10000"/>
          </a:bodyPr>
          <a:lstStyle/>
          <a:p>
            <a:r>
              <a:rPr lang="en-US" dirty="0" smtClean="0"/>
              <a:t>Shallow networks are less sensitive to many hyperparameter settings </a:t>
            </a:r>
          </a:p>
          <a:p>
            <a:r>
              <a:rPr lang="en-US" dirty="0" smtClean="0"/>
              <a:t>More </a:t>
            </a:r>
            <a:r>
              <a:rPr lang="en-US" dirty="0"/>
              <a:t>critical </a:t>
            </a:r>
            <a:r>
              <a:rPr lang="en-US" dirty="0" smtClean="0"/>
              <a:t>for deep learning in order to get more </a:t>
            </a:r>
            <a:r>
              <a:rPr lang="en-US" dirty="0"/>
              <a:t>balanced learning across </a:t>
            </a:r>
            <a:r>
              <a:rPr lang="en-US" dirty="0" smtClean="0"/>
              <a:t>all layers</a:t>
            </a:r>
            <a:endParaRPr lang="en-US" dirty="0"/>
          </a:p>
          <a:p>
            <a:r>
              <a:rPr lang="en-US" dirty="0"/>
              <a:t>Smaller </a:t>
            </a:r>
            <a:r>
              <a:rPr lang="en-US" dirty="0" smtClean="0"/>
              <a:t>LRs – patience</a:t>
            </a:r>
          </a:p>
          <a:p>
            <a:r>
              <a:rPr lang="en-US" dirty="0" smtClean="0"/>
              <a:t>To </a:t>
            </a:r>
            <a:r>
              <a:rPr lang="en-US" dirty="0"/>
              <a:t>encourage </a:t>
            </a:r>
            <a:r>
              <a:rPr lang="en-US" dirty="0" smtClean="0"/>
              <a:t>sparsity sometimes initial biases set negative or </a:t>
            </a:r>
            <a:r>
              <a:rPr lang="en-US" dirty="0"/>
              <a:t>more initial 0 </a:t>
            </a:r>
            <a:r>
              <a:rPr lang="en-US" dirty="0" smtClean="0"/>
              <a:t>weights are interspersed</a:t>
            </a:r>
            <a:endParaRPr lang="en-US" dirty="0"/>
          </a:p>
          <a:p>
            <a:r>
              <a:rPr lang="en-US" dirty="0"/>
              <a:t>Initial </a:t>
            </a:r>
            <a:r>
              <a:rPr lang="en-US" dirty="0" smtClean="0"/>
              <a:t>weights – initialize a little larger in effort to find a balance which learns well across all layers.  Common is to select initial weights from a uniform distribution between</a:t>
            </a:r>
          </a:p>
          <a:p>
            <a:pPr lvl="1"/>
            <a:r>
              <a:rPr lang="en-US" dirty="0" smtClean="0"/>
              <a:t>-</a:t>
            </a:r>
            <a:r>
              <a:rPr lang="en-US" i="1" dirty="0" smtClean="0"/>
              <a:t>c</a:t>
            </a:r>
            <a:r>
              <a:rPr lang="en-US" dirty="0" smtClean="0"/>
              <a:t>/root(node fan-in), </a:t>
            </a:r>
            <a:r>
              <a:rPr lang="en-US" i="1" dirty="0"/>
              <a:t>c</a:t>
            </a:r>
            <a:r>
              <a:rPr lang="en-US" dirty="0"/>
              <a:t>/root(node fan-</a:t>
            </a:r>
            <a:r>
              <a:rPr lang="en-US" dirty="0" smtClean="0"/>
              <a:t>in) (</a:t>
            </a:r>
            <a:r>
              <a:rPr lang="en-US" i="1" dirty="0" smtClean="0"/>
              <a:t>c</a:t>
            </a:r>
            <a:r>
              <a:rPr lang="en-US" dirty="0" smtClean="0"/>
              <a:t> = 1 Xavier, </a:t>
            </a:r>
            <a:r>
              <a:rPr lang="en-US" i="1" dirty="0" smtClean="0"/>
              <a:t>c</a:t>
            </a:r>
            <a:r>
              <a:rPr lang="en-US" dirty="0" smtClean="0"/>
              <a:t> = 2 He)</a:t>
            </a:r>
          </a:p>
          <a:p>
            <a:pPr lvl="1"/>
            <a:r>
              <a:rPr lang="en-US" dirty="0" smtClean="0"/>
              <a:t>-</a:t>
            </a:r>
            <a:r>
              <a:rPr lang="en-US" i="1" dirty="0"/>
              <a:t>c</a:t>
            </a:r>
            <a:r>
              <a:rPr lang="en-US" dirty="0"/>
              <a:t>/root(node fan-</a:t>
            </a:r>
            <a:r>
              <a:rPr lang="en-US" dirty="0" smtClean="0"/>
              <a:t>in + fan-out), </a:t>
            </a:r>
            <a:r>
              <a:rPr lang="en-US" i="1" dirty="0"/>
              <a:t>c</a:t>
            </a:r>
            <a:r>
              <a:rPr lang="en-US" dirty="0"/>
              <a:t>/root(node fan-</a:t>
            </a:r>
            <a:r>
              <a:rPr lang="en-US" dirty="0" smtClean="0"/>
              <a:t>in + </a:t>
            </a:r>
            <a:r>
              <a:rPr lang="en-US" dirty="0"/>
              <a:t>fan-</a:t>
            </a:r>
            <a:r>
              <a:rPr lang="en-US" dirty="0" smtClean="0"/>
              <a:t>out)</a:t>
            </a:r>
          </a:p>
          <a:p>
            <a:pPr lvl="2"/>
            <a:r>
              <a:rPr lang="en-US" dirty="0" smtClean="0"/>
              <a:t>Can do Gaussian distribution with above as variances</a:t>
            </a:r>
          </a:p>
          <a:p>
            <a:pPr lvl="2"/>
            <a:r>
              <a:rPr lang="en-US" dirty="0" smtClean="0"/>
              <a:t>Lots of other variations and current work</a:t>
            </a:r>
            <a:endParaRPr lang="en-US" dirty="0"/>
          </a:p>
          <a:p>
            <a:endParaRPr lang="en-US" dirty="0"/>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62</a:t>
            </a:fld>
            <a:endParaRPr lang="en-US">
              <a:uFillTx/>
            </a:endParaRPr>
          </a:p>
        </p:txBody>
      </p:sp>
    </p:spTree>
    <p:extLst>
      <p:ext uri="{BB962C8B-B14F-4D97-AF65-F5344CB8AC3E}">
        <p14:creationId xmlns:p14="http://schemas.microsoft.com/office/powerpoint/2010/main" val="41971365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Speed up variations of SGD</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Use mini-batch rather than single instance for better gradient estimate – </a:t>
            </a:r>
            <a:r>
              <a:rPr lang="en-US" i="1" dirty="0"/>
              <a:t>S</a:t>
            </a:r>
            <a:r>
              <a:rPr lang="en-US" i="1" dirty="0" smtClean="0"/>
              <a:t>ometimes</a:t>
            </a:r>
            <a:r>
              <a:rPr lang="en-US" dirty="0" smtClean="0"/>
              <a:t> helpful if using GD variation more sensitive to bad gradient, and </a:t>
            </a:r>
            <a:r>
              <a:rPr lang="en-US" i="1" dirty="0" smtClean="0"/>
              <a:t>also</a:t>
            </a:r>
            <a:r>
              <a:rPr lang="en-US" dirty="0" smtClean="0"/>
              <a:t> for some parallel implementations.</a:t>
            </a:r>
          </a:p>
          <a:p>
            <a:r>
              <a:rPr lang="en-US" dirty="0" smtClean="0"/>
              <a:t>Adaptive learning rate approaches important</a:t>
            </a:r>
          </a:p>
          <a:p>
            <a:pPr lvl="1"/>
            <a:r>
              <a:rPr lang="en-US" dirty="0" smtClean="0"/>
              <a:t>Standard Momentum</a:t>
            </a:r>
          </a:p>
          <a:p>
            <a:pPr lvl="2"/>
            <a:r>
              <a:rPr lang="en-US" dirty="0" smtClean="0"/>
              <a:t>Note the these approaches already do an averaging of grading also making mini-batch less critical</a:t>
            </a:r>
          </a:p>
          <a:p>
            <a:pPr lvl="1"/>
            <a:r>
              <a:rPr lang="en-US" dirty="0" err="1" smtClean="0"/>
              <a:t>Nesterov</a:t>
            </a:r>
            <a:r>
              <a:rPr lang="en-US" dirty="0" smtClean="0"/>
              <a:t> Momentum – Calculate point you would go to if using normal momentum.  Then, compute gradient at that point. Do normal update using </a:t>
            </a:r>
            <a:r>
              <a:rPr lang="en-US" i="1" dirty="0" smtClean="0"/>
              <a:t>that</a:t>
            </a:r>
            <a:r>
              <a:rPr lang="en-US" dirty="0" smtClean="0"/>
              <a:t> gradient and momentum.</a:t>
            </a:r>
          </a:p>
          <a:p>
            <a:pPr lvl="1"/>
            <a:r>
              <a:rPr lang="en-US" dirty="0" err="1" smtClean="0"/>
              <a:t>Rprop</a:t>
            </a:r>
            <a:r>
              <a:rPr lang="en-US" dirty="0" smtClean="0"/>
              <a:t> – Resilient BP, if gradient sign inverts, decrease it’s individual LR, else increase it – common goal is faster in the flats, there are variants that backtrack a step, etc.</a:t>
            </a:r>
          </a:p>
          <a:p>
            <a:pPr lvl="1"/>
            <a:r>
              <a:rPr lang="en-US" dirty="0" err="1" smtClean="0"/>
              <a:t>Adagrad</a:t>
            </a:r>
            <a:r>
              <a:rPr lang="en-US" dirty="0" smtClean="0"/>
              <a:t> – Scale LRs </a:t>
            </a:r>
            <a:r>
              <a:rPr lang="en-US" dirty="0"/>
              <a:t>inversely proportional to </a:t>
            </a:r>
            <a:r>
              <a:rPr lang="en-US" dirty="0" err="1"/>
              <a:t>sqrt</a:t>
            </a:r>
            <a:r>
              <a:rPr lang="en-US" dirty="0"/>
              <a:t>(sum( historical values)</a:t>
            </a:r>
            <a:r>
              <a:rPr lang="en-US" dirty="0" smtClean="0"/>
              <a:t>) – LRs with smaller derivatives are decreased less</a:t>
            </a:r>
          </a:p>
          <a:p>
            <a:pPr lvl="1"/>
            <a:r>
              <a:rPr lang="en-US" dirty="0" err="1" smtClean="0"/>
              <a:t>RMSprop</a:t>
            </a:r>
            <a:r>
              <a:rPr lang="en-US" dirty="0" smtClean="0"/>
              <a:t> – </a:t>
            </a:r>
            <a:r>
              <a:rPr lang="en-US" dirty="0" err="1" smtClean="0"/>
              <a:t>Adagrad</a:t>
            </a:r>
            <a:r>
              <a:rPr lang="en-US" dirty="0" smtClean="0"/>
              <a:t> but uses exponentially weighted moving average, older updates basically forgotten</a:t>
            </a:r>
          </a:p>
          <a:p>
            <a:pPr lvl="1"/>
            <a:r>
              <a:rPr lang="en-US" dirty="0" smtClean="0"/>
              <a:t>Adam (Adaptive moments) –Momentum terms on both gradient and squared gradient (1</a:t>
            </a:r>
            <a:r>
              <a:rPr lang="en-US" baseline="30000" dirty="0" smtClean="0"/>
              <a:t>st</a:t>
            </a:r>
            <a:r>
              <a:rPr lang="en-US" dirty="0" smtClean="0"/>
              <a:t> and 2</a:t>
            </a:r>
            <a:r>
              <a:rPr lang="en-US" baseline="30000" dirty="0" smtClean="0"/>
              <a:t>nd</a:t>
            </a:r>
            <a:r>
              <a:rPr lang="en-US" dirty="0" smtClean="0"/>
              <a:t> moments) – update based on both</a:t>
            </a:r>
            <a:endParaRPr lang="en-US" dirty="0"/>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63</a:t>
            </a:fld>
            <a:endParaRPr lang="en-US">
              <a:uFillTx/>
            </a:endParaRPr>
          </a:p>
        </p:txBody>
      </p:sp>
    </p:spTree>
    <p:extLst>
      <p:ext uri="{BB962C8B-B14F-4D97-AF65-F5344CB8AC3E}">
        <p14:creationId xmlns:p14="http://schemas.microsoft.com/office/powerpoint/2010/main" val="20704924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152400"/>
            <a:ext cx="7772400" cy="838200"/>
          </a:xfrm>
        </p:spPr>
        <p:txBody>
          <a:bodyPr/>
          <a:lstStyle/>
          <a:p>
            <a:r>
              <a:rPr lang="en-US" dirty="0" smtClean="0"/>
              <a:t>Regularization – Dropout Common</a:t>
            </a:r>
            <a:endParaRPr lang="en-US" dirty="0"/>
          </a:p>
        </p:txBody>
      </p:sp>
      <p:sp>
        <p:nvSpPr>
          <p:cNvPr id="3" name="Content Placeholder 2"/>
          <p:cNvSpPr>
            <a:spLocks noGrp="1"/>
          </p:cNvSpPr>
          <p:nvPr>
            <p:ph idx="1"/>
          </p:nvPr>
        </p:nvSpPr>
        <p:spPr>
          <a:xfrm>
            <a:off x="685800" y="4876800"/>
            <a:ext cx="7772400" cy="1371600"/>
          </a:xfrm>
        </p:spPr>
        <p:txBody>
          <a:bodyPr>
            <a:normAutofit fontScale="92500" lnSpcReduction="20000"/>
          </a:bodyPr>
          <a:lstStyle/>
          <a:p>
            <a:r>
              <a:rPr lang="en-US" dirty="0" smtClean="0"/>
              <a:t>For each instance drop a node (hidden or input) and its connections with probability </a:t>
            </a:r>
            <a:r>
              <a:rPr lang="en-US" i="1" dirty="0" smtClean="0"/>
              <a:t>p</a:t>
            </a:r>
            <a:r>
              <a:rPr lang="en-US" dirty="0" smtClean="0"/>
              <a:t> and train</a:t>
            </a:r>
            <a:endParaRPr lang="en-US" i="1" dirty="0" smtClean="0"/>
          </a:p>
          <a:p>
            <a:r>
              <a:rPr lang="en-US" dirty="0" smtClean="0"/>
              <a:t>Final net just has all averaged weights (actually scaled by 1-</a:t>
            </a:r>
            <a:r>
              <a:rPr lang="en-US" i="1" dirty="0" smtClean="0"/>
              <a:t>p</a:t>
            </a:r>
            <a:r>
              <a:rPr lang="en-US" dirty="0" smtClean="0"/>
              <a:t>)</a:t>
            </a:r>
          </a:p>
          <a:p>
            <a:r>
              <a:rPr lang="en-US" dirty="0" smtClean="0"/>
              <a:t>As if </a:t>
            </a:r>
            <a:r>
              <a:rPr lang="en-US" dirty="0" err="1" smtClean="0"/>
              <a:t>ensembling</a:t>
            </a:r>
            <a:r>
              <a:rPr lang="en-US" dirty="0" smtClean="0"/>
              <a:t> 2</a:t>
            </a:r>
            <a:r>
              <a:rPr lang="en-US" i="1" baseline="30000" dirty="0" smtClean="0"/>
              <a:t>n</a:t>
            </a:r>
            <a:r>
              <a:rPr lang="en-US" dirty="0" smtClean="0"/>
              <a:t> different network substructures</a:t>
            </a:r>
          </a:p>
          <a:p>
            <a:pPr marL="0" indent="0">
              <a:buNone/>
            </a:pPr>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smtClean="0"/>
              <a:t>CS 678 – Deep Learning</a:t>
            </a:r>
            <a:endParaRPr lang="en-US"/>
          </a:p>
        </p:txBody>
      </p:sp>
      <p:sp>
        <p:nvSpPr>
          <p:cNvPr id="5" name="Slide Number Placeholder 4"/>
          <p:cNvSpPr>
            <a:spLocks noGrp="1"/>
          </p:cNvSpPr>
          <p:nvPr>
            <p:ph type="sldNum" sz="quarter" idx="12"/>
          </p:nvPr>
        </p:nvSpPr>
        <p:spPr/>
        <p:txBody>
          <a:bodyPr/>
          <a:lstStyle/>
          <a:p>
            <a:pPr>
              <a:defRPr/>
            </a:pPr>
            <a:fld id="{7FBECFBC-F55E-F040-A6C7-E55B4B36277F}" type="slidenum">
              <a:rPr lang="en-US" smtClean="0"/>
              <a:pPr>
                <a:defRPr/>
              </a:pPr>
              <a:t>64</a:t>
            </a:fld>
            <a:endParaRPr lang="en-US"/>
          </a:p>
        </p:txBody>
      </p:sp>
      <p:pic>
        <p:nvPicPr>
          <p:cNvPr id="6" name="Picture 5"/>
          <p:cNvPicPr>
            <a:picLocks noChangeAspect="1"/>
          </p:cNvPicPr>
          <p:nvPr/>
        </p:nvPicPr>
        <p:blipFill>
          <a:blip r:embed="rId3"/>
          <a:stretch>
            <a:fillRect/>
          </a:stretch>
        </p:blipFill>
        <p:spPr>
          <a:xfrm>
            <a:off x="667870" y="914400"/>
            <a:ext cx="7714129" cy="3787253"/>
          </a:xfrm>
          <a:prstGeom prst="rect">
            <a:avLst/>
          </a:prstGeom>
          <a:solidFill>
            <a:schemeClr val="accent5">
              <a:lumMod val="90000"/>
            </a:schemeClr>
          </a:solidFill>
        </p:spPr>
      </p:pic>
    </p:spTree>
    <p:extLst>
      <p:ext uri="{BB962C8B-B14F-4D97-AF65-F5344CB8AC3E}">
        <p14:creationId xmlns:p14="http://schemas.microsoft.com/office/powerpoint/2010/main" val="14127109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Normalization (2015)</a:t>
            </a:r>
            <a:endParaRPr lang="en-US" dirty="0"/>
          </a:p>
        </p:txBody>
      </p:sp>
      <p:sp>
        <p:nvSpPr>
          <p:cNvPr id="3" name="Content Placeholder 2"/>
          <p:cNvSpPr>
            <a:spLocks noGrp="1"/>
          </p:cNvSpPr>
          <p:nvPr>
            <p:ph idx="1"/>
          </p:nvPr>
        </p:nvSpPr>
        <p:spPr>
          <a:xfrm>
            <a:off x="685800" y="1143000"/>
            <a:ext cx="7772400" cy="4800600"/>
          </a:xfrm>
        </p:spPr>
        <p:txBody>
          <a:bodyPr>
            <a:normAutofit fontScale="92500" lnSpcReduction="20000"/>
          </a:bodyPr>
          <a:lstStyle/>
          <a:p>
            <a:r>
              <a:rPr lang="en-US" dirty="0" smtClean="0"/>
              <a:t>Rather than just guess initial parameters to maintain learning balance, why not renormalize activations at each layer to maintain balance</a:t>
            </a:r>
          </a:p>
          <a:p>
            <a:r>
              <a:rPr lang="en-US" dirty="0" smtClean="0"/>
              <a:t>Since we like 0-mean and unit variance inputs (standard 1</a:t>
            </a:r>
            <a:r>
              <a:rPr lang="en-US" baseline="30000" dirty="0" smtClean="0"/>
              <a:t>st</a:t>
            </a:r>
            <a:r>
              <a:rPr lang="en-US" dirty="0" smtClean="0"/>
              <a:t> layer normalization), we can just re-normalize the activation/net values at each input dimension </a:t>
            </a:r>
            <a:r>
              <a:rPr lang="en-US" i="1" dirty="0" smtClean="0"/>
              <a:t>k</a:t>
            </a:r>
            <a:r>
              <a:rPr lang="en-US" dirty="0" smtClean="0"/>
              <a:t> at each layer</a:t>
            </a:r>
          </a:p>
          <a:p>
            <a:endParaRPr lang="en-US" dirty="0"/>
          </a:p>
          <a:p>
            <a:endParaRPr lang="en-US" dirty="0" smtClean="0"/>
          </a:p>
          <a:p>
            <a:endParaRPr lang="en-US" dirty="0" smtClean="0"/>
          </a:p>
          <a:p>
            <a:r>
              <a:rPr lang="en-US" dirty="0" smtClean="0"/>
              <a:t>Want mean and variance of that activation for the entire data set. Approximate the empirical </a:t>
            </a:r>
            <a:r>
              <a:rPr lang="en-US" dirty="0"/>
              <a:t>mean and variance over a mini-batch of instances and then normalize </a:t>
            </a:r>
            <a:r>
              <a:rPr lang="en-US" dirty="0" smtClean="0"/>
              <a:t>the activation</a:t>
            </a:r>
            <a:endParaRPr lang="en-US" dirty="0"/>
          </a:p>
          <a:p>
            <a:r>
              <a:rPr lang="en-US" dirty="0" smtClean="0"/>
              <a:t>Then scale and shift the normalized activation with 2 learnable weights per input, </a:t>
            </a:r>
            <a:r>
              <a:rPr lang="en-US" i="1" dirty="0" err="1" smtClean="0"/>
              <a:t>γ</a:t>
            </a:r>
            <a:r>
              <a:rPr lang="en-US" dirty="0" smtClean="0"/>
              <a:t> and </a:t>
            </a:r>
            <a:r>
              <a:rPr lang="en-US" i="1" dirty="0" smtClean="0"/>
              <a:t>β,</a:t>
            </a:r>
            <a:r>
              <a:rPr lang="en-US" dirty="0" smtClean="0"/>
              <a:t> to attain the final batch normalization for that activation</a:t>
            </a:r>
          </a:p>
          <a:p>
            <a:pPr marL="0" indent="0">
              <a:buNone/>
            </a:pPr>
            <a:endParaRPr lang="en-US" dirty="0" smtClean="0"/>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65</a:t>
            </a:fld>
            <a:endParaRPr lang="en-US">
              <a:uFillTx/>
            </a:endParaRPr>
          </a:p>
        </p:txBody>
      </p:sp>
      <p:pic>
        <p:nvPicPr>
          <p:cNvPr id="6" name="Shape 706"/>
          <p:cNvPicPr preferRelativeResize="0"/>
          <p:nvPr/>
        </p:nvPicPr>
        <p:blipFill>
          <a:blip r:embed="rId3">
            <a:alphaModFix/>
          </a:blip>
          <a:stretch>
            <a:fillRect/>
          </a:stretch>
        </p:blipFill>
        <p:spPr>
          <a:xfrm>
            <a:off x="3044685" y="2971800"/>
            <a:ext cx="2971800" cy="914400"/>
          </a:xfrm>
          <a:prstGeom prst="rect">
            <a:avLst/>
          </a:prstGeom>
          <a:noFill/>
          <a:ln>
            <a:noFill/>
          </a:ln>
        </p:spPr>
      </p:pic>
      <p:pic>
        <p:nvPicPr>
          <p:cNvPr id="7" name="Shape 761"/>
          <p:cNvPicPr preferRelativeResize="0"/>
          <p:nvPr/>
        </p:nvPicPr>
        <p:blipFill>
          <a:blip r:embed="rId4">
            <a:alphaModFix/>
          </a:blip>
          <a:stretch>
            <a:fillRect/>
          </a:stretch>
        </p:blipFill>
        <p:spPr>
          <a:xfrm>
            <a:off x="2971800" y="5690153"/>
            <a:ext cx="3070825" cy="506893"/>
          </a:xfrm>
          <a:prstGeom prst="rect">
            <a:avLst/>
          </a:prstGeom>
          <a:noFill/>
          <a:ln w="9525" cap="flat" cmpd="sng">
            <a:solidFill>
              <a:srgbClr val="38761D"/>
            </a:solidFill>
            <a:prstDash val="solid"/>
            <a:round/>
            <a:headEnd type="none" w="med" len="med"/>
            <a:tailEnd type="none" w="med" len="med"/>
          </a:ln>
        </p:spPr>
      </p:pic>
    </p:spTree>
    <p:extLst>
      <p:ext uri="{BB962C8B-B14F-4D97-AF65-F5344CB8AC3E}">
        <p14:creationId xmlns:p14="http://schemas.microsoft.com/office/powerpoint/2010/main" val="728104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Shape 781"/>
          <p:cNvSpPr txBox="1">
            <a:spLocks noGrp="1"/>
          </p:cNvSpPr>
          <p:nvPr>
            <p:ph type="sldNum" idx="4294967295"/>
          </p:nvPr>
        </p:nvSpPr>
        <p:spPr>
          <a:xfrm>
            <a:off x="6503290" y="6223800"/>
            <a:ext cx="548699" cy="524800"/>
          </a:xfrm>
          <a:prstGeom prst="rect">
            <a:avLst/>
          </a:prstGeom>
        </p:spPr>
        <p:txBody>
          <a:bodyPr lIns="121900" tIns="121900" rIns="121900" bIns="121900" anchor="ctr" anchorCtr="0">
            <a:noAutofit/>
          </a:bodyPr>
          <a:lstStyle/>
          <a:p>
            <a:pPr>
              <a:spcBef>
                <a:spcPts val="0"/>
              </a:spcBef>
            </a:pPr>
            <a:fld id="{00000000-1234-1234-1234-123412341234}" type="slidenum">
              <a:rPr lang="en"/>
              <a:pPr>
                <a:spcBef>
                  <a:spcPts val="0"/>
                </a:spcBef>
              </a:pPr>
              <a:t>66</a:t>
            </a:fld>
            <a:endParaRPr lang="en"/>
          </a:p>
        </p:txBody>
      </p:sp>
      <p:sp>
        <p:nvSpPr>
          <p:cNvPr id="782" name="Shape 782"/>
          <p:cNvSpPr txBox="1"/>
          <p:nvPr/>
        </p:nvSpPr>
        <p:spPr>
          <a:xfrm>
            <a:off x="181250" y="103635"/>
            <a:ext cx="8333400" cy="886399"/>
          </a:xfrm>
          <a:prstGeom prst="rect">
            <a:avLst/>
          </a:prstGeom>
          <a:noFill/>
          <a:ln>
            <a:noFill/>
          </a:ln>
        </p:spPr>
        <p:txBody>
          <a:bodyPr lIns="121900" tIns="121900" rIns="121900" bIns="121900" anchor="t" anchorCtr="0">
            <a:noAutofit/>
          </a:bodyPr>
          <a:lstStyle/>
          <a:p>
            <a:pPr>
              <a:spcBef>
                <a:spcPts val="0"/>
              </a:spcBef>
            </a:pPr>
            <a:r>
              <a:rPr lang="en" sz="4000"/>
              <a:t>Batch Normalization</a:t>
            </a:r>
          </a:p>
        </p:txBody>
      </p:sp>
      <p:sp>
        <p:nvSpPr>
          <p:cNvPr id="783" name="Shape 783"/>
          <p:cNvSpPr txBox="1"/>
          <p:nvPr/>
        </p:nvSpPr>
        <p:spPr>
          <a:xfrm>
            <a:off x="6165825" y="103635"/>
            <a:ext cx="2887200" cy="667999"/>
          </a:xfrm>
          <a:prstGeom prst="rect">
            <a:avLst/>
          </a:prstGeom>
          <a:noFill/>
          <a:ln>
            <a:noFill/>
          </a:ln>
        </p:spPr>
        <p:txBody>
          <a:bodyPr lIns="121900" tIns="121900" rIns="121900" bIns="121900" anchor="t" anchorCtr="0">
            <a:noAutofit/>
          </a:bodyPr>
          <a:lstStyle/>
          <a:p>
            <a:pPr>
              <a:spcBef>
                <a:spcPts val="0"/>
              </a:spcBef>
            </a:pPr>
            <a:r>
              <a:rPr lang="en" sz="2400">
                <a:solidFill>
                  <a:srgbClr val="0000FF"/>
                </a:solidFill>
              </a:rPr>
              <a:t>[Ioffe and Szegedy, 2015]</a:t>
            </a:r>
          </a:p>
        </p:txBody>
      </p:sp>
      <p:pic>
        <p:nvPicPr>
          <p:cNvPr id="784" name="Shape 784"/>
          <p:cNvPicPr preferRelativeResize="0"/>
          <p:nvPr/>
        </p:nvPicPr>
        <p:blipFill>
          <a:blip r:embed="rId3">
            <a:alphaModFix/>
          </a:blip>
          <a:stretch>
            <a:fillRect/>
          </a:stretch>
        </p:blipFill>
        <p:spPr>
          <a:xfrm>
            <a:off x="0" y="1447800"/>
            <a:ext cx="5715000" cy="4496634"/>
          </a:xfrm>
          <a:prstGeom prst="rect">
            <a:avLst/>
          </a:prstGeom>
          <a:noFill/>
          <a:ln>
            <a:noFill/>
          </a:ln>
        </p:spPr>
      </p:pic>
      <p:sp>
        <p:nvSpPr>
          <p:cNvPr id="785" name="Shape 785"/>
          <p:cNvSpPr txBox="1"/>
          <p:nvPr/>
        </p:nvSpPr>
        <p:spPr>
          <a:xfrm>
            <a:off x="5715000" y="1020035"/>
            <a:ext cx="3338025" cy="4924399"/>
          </a:xfrm>
          <a:prstGeom prst="rect">
            <a:avLst/>
          </a:prstGeom>
          <a:noFill/>
          <a:ln>
            <a:noFill/>
          </a:ln>
        </p:spPr>
        <p:txBody>
          <a:bodyPr lIns="121900" tIns="121900" rIns="121900" bIns="121900" anchor="t" anchorCtr="0">
            <a:noAutofit/>
          </a:bodyPr>
          <a:lstStyle/>
          <a:p>
            <a:pPr>
              <a:spcBef>
                <a:spcPts val="0"/>
              </a:spcBef>
            </a:pPr>
            <a:r>
              <a:rPr lang="en" sz="2000" dirty="0"/>
              <a:t>Note: at test time BatchNorm layer functions differently:</a:t>
            </a:r>
          </a:p>
          <a:p>
            <a:pPr>
              <a:spcBef>
                <a:spcPts val="0"/>
              </a:spcBef>
            </a:pPr>
            <a:endParaRPr sz="2000" dirty="0"/>
          </a:p>
          <a:p>
            <a:pPr>
              <a:spcBef>
                <a:spcPts val="0"/>
              </a:spcBef>
            </a:pPr>
            <a:r>
              <a:rPr lang="en" sz="2000" dirty="0"/>
              <a:t>The mean/std are not computed based on the batch. Instead, a single fixed empirical mean of activations during training is used.</a:t>
            </a:r>
          </a:p>
          <a:p>
            <a:pPr>
              <a:spcBef>
                <a:spcPts val="0"/>
              </a:spcBef>
            </a:pPr>
            <a:endParaRPr sz="2000" dirty="0"/>
          </a:p>
          <a:p>
            <a:pPr>
              <a:spcBef>
                <a:spcPts val="0"/>
              </a:spcBef>
            </a:pPr>
            <a:r>
              <a:rPr lang="en" sz="2000" dirty="0"/>
              <a:t>(e.g. can be estimated during training with running averages</a:t>
            </a:r>
            <a:r>
              <a:rPr lang="en" sz="2000" dirty="0" smtClean="0"/>
              <a:t>)</a:t>
            </a:r>
            <a:endParaRPr lang="en-US" sz="2000" dirty="0" smtClean="0"/>
          </a:p>
          <a:p>
            <a:pPr>
              <a:spcBef>
                <a:spcPts val="0"/>
              </a:spcBef>
            </a:pPr>
            <a:endParaRPr lang="en-US" sz="2000" dirty="0" smtClean="0"/>
          </a:p>
          <a:p>
            <a:pPr>
              <a:spcBef>
                <a:spcPts val="0"/>
              </a:spcBef>
            </a:pPr>
            <a:r>
              <a:rPr lang="en-US" sz="2000" dirty="0"/>
              <a:t>Allows larger LR</a:t>
            </a:r>
            <a:r>
              <a:rPr lang="en-US" sz="2000" dirty="0" smtClean="0"/>
              <a:t>, </a:t>
            </a:r>
            <a:r>
              <a:rPr lang="en-US" sz="2000" dirty="0"/>
              <a:t>improves gradient flow and reduces dependence on initialization</a:t>
            </a:r>
          </a:p>
          <a:p>
            <a:pPr>
              <a:spcBef>
                <a:spcPts val="0"/>
              </a:spcBef>
            </a:pPr>
            <a:endParaRPr lang="en" sz="2000" dirty="0"/>
          </a:p>
        </p:txBody>
      </p:sp>
    </p:spTree>
    <p:extLst>
      <p:ext uri="{BB962C8B-B14F-4D97-AF65-F5344CB8AC3E}">
        <p14:creationId xmlns:p14="http://schemas.microsoft.com/office/powerpoint/2010/main" val="165433247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Deep Residual Learning </a:t>
            </a:r>
          </a:p>
        </p:txBody>
      </p:sp>
      <p:sp>
        <p:nvSpPr>
          <p:cNvPr id="3" name="Content Placeholder 2"/>
          <p:cNvSpPr>
            <a:spLocks noGrp="1"/>
          </p:cNvSpPr>
          <p:nvPr>
            <p:ph idx="1"/>
          </p:nvPr>
        </p:nvSpPr>
        <p:spPr/>
        <p:txBody>
          <a:bodyPr>
            <a:normAutofit/>
          </a:bodyPr>
          <a:lstStyle/>
          <a:p>
            <a:r>
              <a:rPr lang="en-US" dirty="0" smtClean="0"/>
              <a:t>Residual Nets – 100s of layers – </a:t>
            </a:r>
            <a:r>
              <a:rPr lang="en-US" dirty="0"/>
              <a:t>2015 ILSVRC </a:t>
            </a:r>
            <a:r>
              <a:rPr lang="en-US" dirty="0" smtClean="0"/>
              <a:t>winner</a:t>
            </a:r>
          </a:p>
          <a:p>
            <a:r>
              <a:rPr lang="en-US" dirty="0" smtClean="0"/>
              <a:t>A CNN</a:t>
            </a:r>
          </a:p>
          <a:p>
            <a:r>
              <a:rPr lang="en-US" dirty="0" smtClean="0"/>
              <a:t>Uses Batch Normalization extensively</a:t>
            </a:r>
          </a:p>
          <a:p>
            <a:r>
              <a:rPr lang="en-US" dirty="0" smtClean="0"/>
              <a:t>Learns the residual mapping with respect to the identity</a:t>
            </a:r>
          </a:p>
          <a:p>
            <a:r>
              <a:rPr lang="en-US" dirty="0" smtClean="0"/>
              <a:t>Simple concept which tends to make the function to be learned simpler across depth</a:t>
            </a:r>
          </a:p>
          <a:p>
            <a:endParaRPr lang="en-US" dirty="0" smtClean="0"/>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67</a:t>
            </a:fld>
            <a:endParaRPr lang="en-US">
              <a:uFillTx/>
            </a:endParaRPr>
          </a:p>
        </p:txBody>
      </p:sp>
    </p:spTree>
    <p:extLst>
      <p:ext uri="{BB962C8B-B14F-4D97-AF65-F5344CB8AC3E}">
        <p14:creationId xmlns:p14="http://schemas.microsoft.com/office/powerpoint/2010/main" val="33435329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Residual Learning </a:t>
            </a:r>
          </a:p>
        </p:txBody>
      </p:sp>
      <p:pic>
        <p:nvPicPr>
          <p:cNvPr id="6" name="Content Placeholder 5" descr="lecture 17 resnets (dragged).pdf"/>
          <p:cNvPicPr>
            <a:picLocks noGrp="1" noChangeAspect="1"/>
          </p:cNvPicPr>
          <p:nvPr>
            <p:ph idx="1"/>
          </p:nvPr>
        </p:nvPicPr>
        <p:blipFill rotWithShape="1">
          <a:blip r:embed="rId2">
            <a:extLst>
              <a:ext uri="{28A0092B-C50C-407E-A947-70E740481C1C}">
                <a14:useLocalDpi xmlns:a14="http://schemas.microsoft.com/office/drawing/2010/main" val="0"/>
              </a:ext>
            </a:extLst>
          </a:blip>
          <a:srcRect l="238" r="45"/>
          <a:stretch/>
        </p:blipFill>
        <p:spPr>
          <a:xfrm>
            <a:off x="325175" y="1295400"/>
            <a:ext cx="8510138" cy="4800600"/>
          </a:xfrm>
        </p:spPr>
      </p:pic>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68</a:t>
            </a:fld>
            <a:endParaRPr lang="en-US">
              <a:uFillTx/>
            </a:endParaRPr>
          </a:p>
        </p:txBody>
      </p:sp>
    </p:spTree>
    <p:extLst>
      <p:ext uri="{BB962C8B-B14F-4D97-AF65-F5344CB8AC3E}">
        <p14:creationId xmlns:p14="http://schemas.microsoft.com/office/powerpoint/2010/main" val="21952409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Residual Learning </a:t>
            </a:r>
          </a:p>
        </p:txBody>
      </p:sp>
      <p:pic>
        <p:nvPicPr>
          <p:cNvPr id="6" name="Content Placeholder 5" descr="lecture 17 resnets (dragged).pdf"/>
          <p:cNvPicPr>
            <a:picLocks noGrp="1" noChangeAspect="1"/>
          </p:cNvPicPr>
          <p:nvPr>
            <p:ph idx="1"/>
          </p:nvPr>
        </p:nvPicPr>
        <p:blipFill rotWithShape="1">
          <a:blip r:embed="rId3">
            <a:extLst>
              <a:ext uri="{28A0092B-C50C-407E-A947-70E740481C1C}">
                <a14:useLocalDpi xmlns:a14="http://schemas.microsoft.com/office/drawing/2010/main" val="0"/>
              </a:ext>
            </a:extLst>
          </a:blip>
          <a:srcRect l="345" b="1234"/>
          <a:stretch/>
        </p:blipFill>
        <p:spPr>
          <a:xfrm>
            <a:off x="333014" y="1295400"/>
            <a:ext cx="8487861" cy="4953000"/>
          </a:xfrm>
        </p:spPr>
      </p:pic>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69</a:t>
            </a:fld>
            <a:endParaRPr lang="en-US">
              <a:uFillTx/>
            </a:endParaRPr>
          </a:p>
        </p:txBody>
      </p:sp>
    </p:spTree>
    <p:extLst>
      <p:ext uri="{BB962C8B-B14F-4D97-AF65-F5344CB8AC3E}">
        <p14:creationId xmlns:p14="http://schemas.microsoft.com/office/powerpoint/2010/main" val="798908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uFillTx/>
              </a:rPr>
              <a:t>Early Work</a:t>
            </a:r>
            <a:endParaRPr lang="en-US" dirty="0">
              <a:uFillTx/>
            </a:endParaRPr>
          </a:p>
        </p:txBody>
      </p:sp>
      <p:sp>
        <p:nvSpPr>
          <p:cNvPr id="3" name="Content Placeholder 2"/>
          <p:cNvSpPr>
            <a:spLocks noGrp="1"/>
          </p:cNvSpPr>
          <p:nvPr>
            <p:ph idx="1"/>
          </p:nvPr>
        </p:nvSpPr>
        <p:spPr/>
        <p:txBody>
          <a:bodyPr/>
          <a:lstStyle/>
          <a:p>
            <a:r>
              <a:rPr lang="en-US" dirty="0" smtClean="0">
                <a:uFillTx/>
              </a:rPr>
              <a:t>Fukushima (1980) – Neo-</a:t>
            </a:r>
            <a:r>
              <a:rPr lang="en-US" dirty="0" err="1" smtClean="0">
                <a:uFillTx/>
              </a:rPr>
              <a:t>Cognitron</a:t>
            </a:r>
            <a:endParaRPr lang="en-US" dirty="0" smtClean="0">
              <a:uFillTx/>
            </a:endParaRPr>
          </a:p>
          <a:p>
            <a:r>
              <a:rPr lang="en-US" dirty="0" err="1" smtClean="0">
                <a:uFillTx/>
              </a:rPr>
              <a:t>LeCun</a:t>
            </a:r>
            <a:r>
              <a:rPr lang="en-US" dirty="0" smtClean="0">
                <a:uFillTx/>
              </a:rPr>
              <a:t> (1998) – Convolutional Neural Networks (CNN)</a:t>
            </a:r>
          </a:p>
          <a:p>
            <a:pPr lvl="1"/>
            <a:r>
              <a:rPr lang="en-US" dirty="0" smtClean="0">
                <a:uFillTx/>
              </a:rPr>
              <a:t>Similarities to Neo-</a:t>
            </a:r>
            <a:r>
              <a:rPr lang="en-US" dirty="0" err="1" smtClean="0">
                <a:uFillTx/>
              </a:rPr>
              <a:t>Cognitron</a:t>
            </a:r>
            <a:endParaRPr lang="en-US" dirty="0" smtClean="0">
              <a:uFillTx/>
            </a:endParaRPr>
          </a:p>
          <a:p>
            <a:r>
              <a:rPr lang="en-US" dirty="0" smtClean="0">
                <a:uFillTx/>
              </a:rPr>
              <a:t>Many layered MLP with backpropagation</a:t>
            </a:r>
          </a:p>
          <a:p>
            <a:pPr lvl="1"/>
            <a:r>
              <a:rPr lang="en-US" dirty="0" smtClean="0">
                <a:uFillTx/>
              </a:rPr>
              <a:t>Tried early but without much success</a:t>
            </a:r>
          </a:p>
          <a:p>
            <a:pPr lvl="2"/>
            <a:r>
              <a:rPr lang="en-US" dirty="0" smtClean="0">
                <a:uFillTx/>
              </a:rPr>
              <a:t>Very slow</a:t>
            </a:r>
          </a:p>
          <a:p>
            <a:pPr lvl="2"/>
            <a:r>
              <a:rPr lang="en-US" dirty="0" smtClean="0">
                <a:uFillTx/>
              </a:rPr>
              <a:t>Vanishing gradient</a:t>
            </a:r>
          </a:p>
          <a:p>
            <a:pPr lvl="1"/>
            <a:r>
              <a:rPr lang="en-US" dirty="0" smtClean="0">
                <a:uFillTx/>
              </a:rPr>
              <a:t>Relatively recent work demonstrated significant accuracy improvements by "patiently" training deeper MLPs with BP using fast machines (GPUs) </a:t>
            </a:r>
          </a:p>
          <a:p>
            <a:pPr lvl="2"/>
            <a:r>
              <a:rPr lang="en-US" dirty="0" smtClean="0">
                <a:uFillTx/>
              </a:rPr>
              <a:t>More general learning!</a:t>
            </a:r>
          </a:p>
          <a:p>
            <a:pPr lvl="2"/>
            <a:r>
              <a:rPr lang="en-US" dirty="0" smtClean="0"/>
              <a:t>Much improved since 2012 with lots of extensions to the basic BP algorithm</a:t>
            </a:r>
            <a:endParaRPr lang="en-US" dirty="0" smtClean="0">
              <a:uFillTx/>
            </a:endParaRPr>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7</a:t>
            </a:fld>
            <a:endParaRPr lang="en-US">
              <a:uFillTx/>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Residual Learning </a:t>
            </a:r>
          </a:p>
        </p:txBody>
      </p:sp>
      <p:pic>
        <p:nvPicPr>
          <p:cNvPr id="6" name="Content Placeholder 5" descr="lecture 17 resnets (dragged).pdf"/>
          <p:cNvPicPr>
            <a:picLocks noGrp="1" noChangeAspect="1"/>
          </p:cNvPicPr>
          <p:nvPr>
            <p:ph idx="1"/>
          </p:nvPr>
        </p:nvPicPr>
        <p:blipFill rotWithShape="1">
          <a:blip r:embed="rId2">
            <a:extLst>
              <a:ext uri="{28A0092B-C50C-407E-A947-70E740481C1C}">
                <a14:useLocalDpi xmlns:a14="http://schemas.microsoft.com/office/drawing/2010/main" val="0"/>
              </a:ext>
            </a:extLst>
          </a:blip>
          <a:srcRect l="286" r="137"/>
          <a:stretch/>
        </p:blipFill>
        <p:spPr>
          <a:xfrm>
            <a:off x="329265" y="1295400"/>
            <a:ext cx="8498207" cy="4800600"/>
          </a:xfrm>
        </p:spPr>
      </p:pic>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70</a:t>
            </a:fld>
            <a:endParaRPr lang="en-US">
              <a:uFillTx/>
            </a:endParaRPr>
          </a:p>
        </p:txBody>
      </p:sp>
    </p:spTree>
    <p:extLst>
      <p:ext uri="{BB962C8B-B14F-4D97-AF65-F5344CB8AC3E}">
        <p14:creationId xmlns:p14="http://schemas.microsoft.com/office/powerpoint/2010/main" val="5043309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493" y="76200"/>
            <a:ext cx="7772400" cy="838200"/>
          </a:xfrm>
        </p:spPr>
        <p:txBody>
          <a:bodyPr/>
          <a:lstStyle/>
          <a:p>
            <a:r>
              <a:rPr lang="en-US" dirty="0" smtClean="0"/>
              <a:t>LSTM </a:t>
            </a:r>
            <a:r>
              <a:rPr lang="en-US" dirty="0"/>
              <a:t>– Long Short Term Memory</a:t>
            </a:r>
          </a:p>
        </p:txBody>
      </p:sp>
      <p:sp>
        <p:nvSpPr>
          <p:cNvPr id="3" name="Content Placeholder 2"/>
          <p:cNvSpPr>
            <a:spLocks noGrp="1"/>
          </p:cNvSpPr>
          <p:nvPr>
            <p:ph idx="1"/>
          </p:nvPr>
        </p:nvSpPr>
        <p:spPr>
          <a:xfrm>
            <a:off x="685800" y="1066800"/>
            <a:ext cx="7772400" cy="5257800"/>
          </a:xfrm>
        </p:spPr>
        <p:txBody>
          <a:bodyPr>
            <a:normAutofit fontScale="92500" lnSpcReduction="10000"/>
          </a:bodyPr>
          <a:lstStyle/>
          <a:p>
            <a:r>
              <a:rPr lang="en-US" dirty="0" smtClean="0"/>
              <a:t>LSTM unit just plugs into where a hidden node would have been – Recurrent/Deep Nets</a:t>
            </a:r>
          </a:p>
          <a:p>
            <a:r>
              <a:rPr lang="en-US" dirty="0" smtClean="0"/>
              <a:t>LSTM unit has lots more parameters but still trained with standard BP/SGD learning</a:t>
            </a:r>
          </a:p>
          <a:p>
            <a:pPr lvl="1"/>
            <a:r>
              <a:rPr lang="en-US" dirty="0" smtClean="0"/>
              <a:t>Forget gates, etc. don’t know that is their job, but the capacity is there during training to learn that job</a:t>
            </a:r>
          </a:p>
          <a:p>
            <a:pPr lvl="1"/>
            <a:r>
              <a:rPr lang="en-US" dirty="0" smtClean="0"/>
              <a:t>Capacity plus training finds a way to solve the problem, capacity that wasn’t really there with simple network nodes</a:t>
            </a:r>
          </a:p>
          <a:p>
            <a:r>
              <a:rPr lang="en-US" dirty="0" smtClean="0"/>
              <a:t>Vanishing/exploding gradient avoidance – </a:t>
            </a:r>
          </a:p>
          <a:p>
            <a:pPr lvl="1"/>
            <a:r>
              <a:rPr lang="en-US" dirty="0" smtClean="0"/>
              <a:t>Cell value has a self-feedback loop and can maintain its value indefinitely</a:t>
            </a:r>
            <a:r>
              <a:rPr lang="en-US" dirty="0"/>
              <a:t>. </a:t>
            </a:r>
            <a:r>
              <a:rPr lang="en-US" dirty="0" smtClean="0"/>
              <a:t>Has derivate </a:t>
            </a:r>
            <a:r>
              <a:rPr lang="en-US" dirty="0"/>
              <a:t>1 </a:t>
            </a:r>
            <a:r>
              <a:rPr lang="en-US" dirty="0" smtClean="0"/>
              <a:t>with no vanishing gradient.</a:t>
            </a:r>
          </a:p>
          <a:p>
            <a:pPr lvl="1"/>
            <a:r>
              <a:rPr lang="en-US" dirty="0" smtClean="0"/>
              <a:t>Cell feedback weight was a constant 1 in original.  In the modern the cell value is multiplied by a forget gate output, which decides when and how much to forget, giving much more power.  Since sigmoid and can’t exceed 1, there can be no exploding gradient.  Doesn’t know that is its job. </a:t>
            </a:r>
            <a:r>
              <a:rPr lang="en-US" dirty="0"/>
              <a:t> </a:t>
            </a:r>
            <a:r>
              <a:rPr lang="en-US" dirty="0" smtClean="0"/>
              <a:t>It just learns it in trying to minimize loss.</a:t>
            </a:r>
          </a:p>
          <a:p>
            <a:r>
              <a:rPr lang="en-US" dirty="0" smtClean="0"/>
              <a:t>Use multiple </a:t>
            </a:r>
            <a:r>
              <a:rPr lang="en-US" dirty="0"/>
              <a:t>layers of LSTM units </a:t>
            </a:r>
            <a:r>
              <a:rPr lang="en-US" dirty="0" smtClean="0"/>
              <a:t>in place of normal nodes</a:t>
            </a:r>
            <a:endParaRPr lang="en-US" dirty="0"/>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71</a:t>
            </a:fld>
            <a:endParaRPr lang="en-US">
              <a:uFillTx/>
            </a:endParaRPr>
          </a:p>
        </p:txBody>
      </p:sp>
    </p:spTree>
    <p:extLst>
      <p:ext uri="{BB962C8B-B14F-4D97-AF65-F5344CB8AC3E}">
        <p14:creationId xmlns:p14="http://schemas.microsoft.com/office/powerpoint/2010/main" val="4044439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Cell value has a self-feedback loop</a:t>
            </a:r>
            <a:br>
              <a:rPr lang="en-US" dirty="0" smtClean="0"/>
            </a:br>
            <a:r>
              <a:rPr lang="en-US" dirty="0" smtClean="0"/>
              <a:t>Does not forget until told (stable gradient)</a:t>
            </a:r>
            <a:endParaRPr lang="en-US" dirty="0"/>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72</a:t>
            </a:fld>
            <a:endParaRPr lang="en-US">
              <a:uFillTx/>
            </a:endParaRPr>
          </a:p>
        </p:txBody>
      </p:sp>
      <p:pic>
        <p:nvPicPr>
          <p:cNvPr id="10" name="Content Placeholder 9"/>
          <p:cNvPicPr>
            <a:picLocks noGrp="1" noChangeAspect="1"/>
          </p:cNvPicPr>
          <p:nvPr>
            <p:ph idx="1"/>
          </p:nvPr>
        </p:nvPicPr>
        <p:blipFill>
          <a:blip r:embed="rId3"/>
          <a:srcRect t="2807" b="2807"/>
          <a:stretch>
            <a:fillRect/>
          </a:stretch>
        </p:blipFill>
        <p:spPr/>
      </p:pic>
    </p:spTree>
    <p:extLst>
      <p:ext uri="{BB962C8B-B14F-4D97-AF65-F5344CB8AC3E}">
        <p14:creationId xmlns:p14="http://schemas.microsoft.com/office/powerpoint/2010/main" val="26742153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5" name="Picture 84"/>
          <p:cNvPicPr>
            <a:picLocks noChangeAspect="1"/>
          </p:cNvPicPr>
          <p:nvPr/>
        </p:nvPicPr>
        <p:blipFill>
          <a:blip r:embed="rId2"/>
          <a:stretch>
            <a:fillRect/>
          </a:stretch>
        </p:blipFill>
        <p:spPr>
          <a:xfrm>
            <a:off x="533400" y="228600"/>
            <a:ext cx="7924800" cy="6400800"/>
          </a:xfrm>
          <a:prstGeom prst="rect">
            <a:avLst/>
          </a:prstGeom>
        </p:spPr>
      </p:pic>
    </p:spTree>
    <p:extLst>
      <p:ext uri="{BB962C8B-B14F-4D97-AF65-F5344CB8AC3E}">
        <p14:creationId xmlns:p14="http://schemas.microsoft.com/office/powerpoint/2010/main" val="23732805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69" name="Picture 168"/>
          <p:cNvPicPr>
            <a:picLocks noChangeAspect="1"/>
          </p:cNvPicPr>
          <p:nvPr/>
        </p:nvPicPr>
        <p:blipFill>
          <a:blip r:embed="rId2"/>
          <a:stretch>
            <a:fillRect/>
          </a:stretch>
        </p:blipFill>
        <p:spPr>
          <a:xfrm>
            <a:off x="457200" y="2057400"/>
            <a:ext cx="8487304" cy="2147350"/>
          </a:xfrm>
          <a:prstGeom prst="rect">
            <a:avLst/>
          </a:prstGeom>
        </p:spPr>
      </p:pic>
    </p:spTree>
    <p:extLst>
      <p:ext uri="{BB962C8B-B14F-4D97-AF65-F5344CB8AC3E}">
        <p14:creationId xmlns:p14="http://schemas.microsoft.com/office/powerpoint/2010/main" val="15663714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CS 478 - Reinforcement Learning</a:t>
            </a:r>
            <a:endParaRPr lang="en-US"/>
          </a:p>
        </p:txBody>
      </p:sp>
      <p:sp>
        <p:nvSpPr>
          <p:cNvPr id="5" name="Slide Number Placeholder 4"/>
          <p:cNvSpPr>
            <a:spLocks noGrp="1"/>
          </p:cNvSpPr>
          <p:nvPr>
            <p:ph type="sldNum" sz="quarter" idx="12"/>
          </p:nvPr>
        </p:nvSpPr>
        <p:spPr/>
        <p:txBody>
          <a:bodyPr/>
          <a:lstStyle/>
          <a:p>
            <a:pPr>
              <a:defRPr/>
            </a:pPr>
            <a:fld id="{2F7336B2-0480-F245-8E73-43DE3E329B36}" type="slidenum">
              <a:rPr lang="en-US" smtClean="0"/>
              <a:pPr>
                <a:defRPr/>
              </a:pPr>
              <a:t>75</a:t>
            </a:fld>
            <a:endParaRPr lang="en-US"/>
          </a:p>
        </p:txBody>
      </p:sp>
      <p:pic>
        <p:nvPicPr>
          <p:cNvPr id="8" name="Content Placeholder 5"/>
          <p:cNvPicPr>
            <a:picLocks noChangeAspect="1"/>
          </p:cNvPicPr>
          <p:nvPr/>
        </p:nvPicPr>
        <p:blipFill>
          <a:blip r:embed="rId3"/>
          <a:srcRect t="285" b="285"/>
          <a:stretch>
            <a:fillRect/>
          </a:stretch>
        </p:blipFill>
        <p:spPr bwMode="auto">
          <a:xfrm>
            <a:off x="147590" y="1676400"/>
            <a:ext cx="8844455" cy="5029200"/>
          </a:xfrm>
          <a:prstGeom prst="rect">
            <a:avLst/>
          </a:prstGeom>
          <a:noFill/>
          <a:ln w="9525">
            <a:noFill/>
            <a:miter lim="800000"/>
            <a:headEnd/>
            <a:tailEnd/>
          </a:ln>
        </p:spPr>
      </p:pic>
      <p:sp>
        <p:nvSpPr>
          <p:cNvPr id="9" name="Title 1"/>
          <p:cNvSpPr>
            <a:spLocks noGrp="1"/>
          </p:cNvSpPr>
          <p:nvPr>
            <p:ph type="title"/>
          </p:nvPr>
        </p:nvSpPr>
        <p:spPr>
          <a:xfrm>
            <a:off x="609550" y="457200"/>
            <a:ext cx="7772400" cy="838200"/>
          </a:xfrm>
        </p:spPr>
        <p:txBody>
          <a:bodyPr/>
          <a:lstStyle/>
          <a:p>
            <a:r>
              <a:rPr lang="en-US" dirty="0"/>
              <a:t>Deep Reinforcement Learning: Deep Q Network – 49 Classic Atari Games</a:t>
            </a:r>
            <a:br>
              <a:rPr lang="en-US" dirty="0"/>
            </a:br>
            <a:endParaRPr lang="en-US" dirty="0"/>
          </a:p>
        </p:txBody>
      </p:sp>
    </p:spTree>
    <p:extLst>
      <p:ext uri="{BB962C8B-B14F-4D97-AF65-F5344CB8AC3E}">
        <p14:creationId xmlns:p14="http://schemas.microsoft.com/office/powerpoint/2010/main" val="29556600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uFillTx/>
              </a:rPr>
              <a:t>Conclusion</a:t>
            </a:r>
            <a:endParaRPr lang="en-US" dirty="0">
              <a:uFillTx/>
            </a:endParaRPr>
          </a:p>
        </p:txBody>
      </p:sp>
      <p:sp>
        <p:nvSpPr>
          <p:cNvPr id="3" name="Content Placeholder 2"/>
          <p:cNvSpPr>
            <a:spLocks noGrp="1"/>
          </p:cNvSpPr>
          <p:nvPr>
            <p:ph idx="1"/>
          </p:nvPr>
        </p:nvSpPr>
        <p:spPr/>
        <p:txBody>
          <a:bodyPr>
            <a:normAutofit/>
          </a:bodyPr>
          <a:lstStyle/>
          <a:p>
            <a:r>
              <a:rPr lang="en-US" dirty="0" smtClean="0">
                <a:uFillTx/>
              </a:rPr>
              <a:t>Much recent excitement, still much to be discovered</a:t>
            </a:r>
          </a:p>
          <a:p>
            <a:r>
              <a:rPr lang="en-US" dirty="0" smtClean="0"/>
              <a:t>Impressive results</a:t>
            </a:r>
          </a:p>
          <a:p>
            <a:r>
              <a:rPr lang="en-US" dirty="0" smtClean="0"/>
              <a:t>More work needed to understand how and why deep learning works so well – How </a:t>
            </a:r>
            <a:r>
              <a:rPr lang="en-US" smtClean="0"/>
              <a:t>deep should we go?</a:t>
            </a:r>
            <a:endParaRPr lang="en-US" dirty="0" smtClean="0"/>
          </a:p>
          <a:p>
            <a:r>
              <a:rPr lang="en-US" dirty="0" smtClean="0">
                <a:uFillTx/>
              </a:rPr>
              <a:t>Potential for significant improvements</a:t>
            </a:r>
          </a:p>
          <a:p>
            <a:r>
              <a:rPr lang="en-US" dirty="0" smtClean="0">
                <a:uFillTx/>
              </a:rPr>
              <a:t>Works well in structured/Markovian spaces - CNNs, etc.</a:t>
            </a:r>
          </a:p>
          <a:p>
            <a:pPr lvl="1"/>
            <a:r>
              <a:rPr lang="en-US" dirty="0" smtClean="0">
                <a:uFillTx/>
              </a:rPr>
              <a:t>Important research question:  To what extent can we use Deep Learning in arbitrary feature spaces?</a:t>
            </a:r>
          </a:p>
          <a:p>
            <a:pPr lvl="1"/>
            <a:r>
              <a:rPr lang="en-US" dirty="0" smtClean="0">
                <a:uFillTx/>
              </a:rPr>
              <a:t>Recent deep learning with supervised learning and extended BP approaches show huge potential in this area</a:t>
            </a:r>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76</a:t>
            </a:fld>
            <a:endParaRPr lang="en-US">
              <a:uFillTx/>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4"/>
          <p:cNvSpPr>
            <a:spLocks noGrp="1"/>
          </p:cNvSpPr>
          <p:nvPr>
            <p:ph type="ftr" sz="quarter" idx="11"/>
          </p:nvPr>
        </p:nvSpPr>
        <p:spPr>
          <a:noFill/>
        </p:spPr>
        <p:txBody>
          <a:bodyPr/>
          <a:lstStyle/>
          <a:p>
            <a:r>
              <a:rPr lang="en-US" smtClean="0">
                <a:uFillTx/>
                <a:latin typeface="Times New Roman" pitchFamily="1" charset="0"/>
              </a:rPr>
              <a:t>CS 678 – Deep Learning</a:t>
            </a:r>
          </a:p>
        </p:txBody>
      </p:sp>
      <p:sp>
        <p:nvSpPr>
          <p:cNvPr id="27651" name="Slide Number Placeholder 5"/>
          <p:cNvSpPr>
            <a:spLocks noGrp="1"/>
          </p:cNvSpPr>
          <p:nvPr>
            <p:ph type="sldNum" sz="quarter" idx="12"/>
          </p:nvPr>
        </p:nvSpPr>
        <p:spPr>
          <a:noFill/>
        </p:spPr>
        <p:txBody>
          <a:bodyPr/>
          <a:lstStyle/>
          <a:p>
            <a:fld id="{7AB9B8CB-BBC2-C840-8F78-A512C6D7B18E}" type="slidenum">
              <a:rPr lang="en-US" smtClean="0">
                <a:uFillTx/>
                <a:latin typeface="Times New Roman" pitchFamily="1" charset="0"/>
              </a:rPr>
              <a:pPr/>
              <a:t>8</a:t>
            </a:fld>
            <a:endParaRPr lang="en-US" smtClean="0">
              <a:uFillTx/>
              <a:latin typeface="Times New Roman" pitchFamily="1" charset="0"/>
            </a:endParaRPr>
          </a:p>
        </p:txBody>
      </p:sp>
      <p:sp>
        <p:nvSpPr>
          <p:cNvPr id="40962" name="Rectangle 2"/>
          <p:cNvSpPr>
            <a:spLocks noGrp="1" noChangeArrowheads="1"/>
          </p:cNvSpPr>
          <p:nvPr>
            <p:ph type="title"/>
          </p:nvPr>
        </p:nvSpPr>
        <p:spPr>
          <a:xfrm>
            <a:off x="609600" y="228600"/>
            <a:ext cx="7772400" cy="609600"/>
          </a:xfrm>
        </p:spPr>
        <p:txBody>
          <a:bodyPr/>
          <a:lstStyle/>
          <a:p>
            <a:pPr eaLnBrk="1" hangingPunct="1">
              <a:defRPr>
                <a:uFillTx/>
              </a:defRPr>
            </a:pPr>
            <a:r>
              <a:rPr lang="en-US" dirty="0" smtClean="0">
                <a:uFillTx/>
                <a:ea typeface="+mj-ea"/>
                <a:cs typeface="+mj-cs"/>
              </a:rPr>
              <a:t>Vanishing/Exploding Gradient</a:t>
            </a:r>
            <a:endParaRPr lang="en-US" dirty="0">
              <a:uFillTx/>
              <a:ea typeface="+mj-ea"/>
              <a:cs typeface="+mj-cs"/>
            </a:endParaRPr>
          </a:p>
        </p:txBody>
      </p:sp>
      <p:sp>
        <p:nvSpPr>
          <p:cNvPr id="27653" name="Rectangle 5"/>
          <p:cNvSpPr>
            <a:spLocks noChangeArrowheads="1"/>
          </p:cNvSpPr>
          <p:nvPr/>
        </p:nvSpPr>
        <p:spPr bwMode="auto">
          <a:xfrm>
            <a:off x="1912938" y="1782763"/>
            <a:ext cx="9144000" cy="0"/>
          </a:xfrm>
          <a:prstGeom prst="rect">
            <a:avLst/>
          </a:prstGeom>
          <a:noFill/>
          <a:ln w="9525">
            <a:noFill/>
            <a:miter lim="800000"/>
          </a:ln>
        </p:spPr>
        <p:txBody>
          <a:bodyPr>
            <a:prstTxWarp prst="textNoShape">
              <a:avLst/>
            </a:prstTxWarp>
            <a:spAutoFit/>
          </a:bodyPr>
          <a:lstStyle/>
          <a:p>
            <a:endParaRPr lang="en-US">
              <a:uFillTx/>
            </a:endParaRPr>
          </a:p>
        </p:txBody>
      </p:sp>
      <p:sp>
        <p:nvSpPr>
          <p:cNvPr id="27657" name="Oval 9"/>
          <p:cNvSpPr>
            <a:spLocks noChangeArrowheads="1"/>
          </p:cNvSpPr>
          <p:nvPr/>
        </p:nvSpPr>
        <p:spPr bwMode="auto">
          <a:xfrm>
            <a:off x="2695575" y="2628900"/>
            <a:ext cx="457200" cy="457200"/>
          </a:xfrm>
          <a:prstGeom prst="ellipse">
            <a:avLst/>
          </a:prstGeom>
          <a:solidFill>
            <a:srgbClr val="66FF66"/>
          </a:solidFill>
          <a:ln w="12700">
            <a:solidFill>
              <a:schemeClr val="accent1"/>
            </a:solidFill>
            <a:round/>
          </a:ln>
        </p:spPr>
        <p:txBody>
          <a:bodyPr>
            <a:prstTxWarp prst="textNoShape">
              <a:avLst/>
            </a:prstTxWarp>
          </a:bodyPr>
          <a:lstStyle/>
          <a:p>
            <a:endParaRPr lang="en-US">
              <a:uFillTx/>
            </a:endParaRPr>
          </a:p>
        </p:txBody>
      </p:sp>
      <p:sp>
        <p:nvSpPr>
          <p:cNvPr id="27658" name="Oval 10"/>
          <p:cNvSpPr>
            <a:spLocks noChangeArrowheads="1"/>
          </p:cNvSpPr>
          <p:nvPr/>
        </p:nvSpPr>
        <p:spPr bwMode="auto">
          <a:xfrm>
            <a:off x="2695575" y="3544888"/>
            <a:ext cx="457200" cy="457200"/>
          </a:xfrm>
          <a:prstGeom prst="ellipse">
            <a:avLst/>
          </a:prstGeom>
          <a:solidFill>
            <a:srgbClr val="008000"/>
          </a:solidFill>
          <a:ln w="12700">
            <a:solidFill>
              <a:schemeClr val="accent1"/>
            </a:solidFill>
            <a:round/>
          </a:ln>
        </p:spPr>
        <p:txBody>
          <a:bodyPr>
            <a:prstTxWarp prst="textNoShape">
              <a:avLst/>
            </a:prstTxWarp>
          </a:bodyPr>
          <a:lstStyle/>
          <a:p>
            <a:endParaRPr lang="en-US">
              <a:uFillTx/>
            </a:endParaRPr>
          </a:p>
        </p:txBody>
      </p:sp>
      <p:sp>
        <p:nvSpPr>
          <p:cNvPr id="27659" name="Oval 11"/>
          <p:cNvSpPr>
            <a:spLocks noChangeArrowheads="1"/>
          </p:cNvSpPr>
          <p:nvPr/>
        </p:nvSpPr>
        <p:spPr bwMode="auto">
          <a:xfrm>
            <a:off x="2695575" y="4459288"/>
            <a:ext cx="457200" cy="457200"/>
          </a:xfrm>
          <a:prstGeom prst="ellipse">
            <a:avLst/>
          </a:prstGeom>
          <a:solidFill>
            <a:srgbClr val="66FF66"/>
          </a:solidFill>
          <a:ln w="12700">
            <a:solidFill>
              <a:schemeClr val="accent1"/>
            </a:solidFill>
            <a:round/>
          </a:ln>
        </p:spPr>
        <p:txBody>
          <a:bodyPr>
            <a:prstTxWarp prst="textNoShape">
              <a:avLst/>
            </a:prstTxWarp>
          </a:bodyPr>
          <a:lstStyle/>
          <a:p>
            <a:endParaRPr lang="en-US">
              <a:uFillTx/>
            </a:endParaRPr>
          </a:p>
        </p:txBody>
      </p:sp>
      <p:sp>
        <p:nvSpPr>
          <p:cNvPr id="27660" name="Oval 12"/>
          <p:cNvSpPr>
            <a:spLocks noChangeArrowheads="1"/>
          </p:cNvSpPr>
          <p:nvPr/>
        </p:nvSpPr>
        <p:spPr bwMode="auto">
          <a:xfrm>
            <a:off x="2695575" y="5375275"/>
            <a:ext cx="457200" cy="457200"/>
          </a:xfrm>
          <a:prstGeom prst="ellipse">
            <a:avLst/>
          </a:prstGeom>
          <a:solidFill>
            <a:srgbClr val="66FF66"/>
          </a:solidFill>
          <a:ln w="12700">
            <a:solidFill>
              <a:schemeClr val="accent1"/>
            </a:solidFill>
            <a:round/>
          </a:ln>
        </p:spPr>
        <p:txBody>
          <a:bodyPr>
            <a:prstTxWarp prst="textNoShape">
              <a:avLst/>
            </a:prstTxWarp>
          </a:bodyPr>
          <a:lstStyle/>
          <a:p>
            <a:endParaRPr lang="en-US">
              <a:uFillTx/>
            </a:endParaRPr>
          </a:p>
        </p:txBody>
      </p:sp>
      <p:sp>
        <p:nvSpPr>
          <p:cNvPr id="27679" name="Oval 31"/>
          <p:cNvSpPr>
            <a:spLocks noChangeArrowheads="1"/>
          </p:cNvSpPr>
          <p:nvPr/>
        </p:nvSpPr>
        <p:spPr bwMode="auto">
          <a:xfrm>
            <a:off x="1287462" y="2628900"/>
            <a:ext cx="455613" cy="457200"/>
          </a:xfrm>
          <a:prstGeom prst="ellipse">
            <a:avLst/>
          </a:prstGeom>
          <a:solidFill>
            <a:srgbClr val="66FF66"/>
          </a:solidFill>
          <a:ln w="12700">
            <a:solidFill>
              <a:schemeClr val="accent1"/>
            </a:solidFill>
            <a:round/>
          </a:ln>
        </p:spPr>
        <p:txBody>
          <a:bodyPr>
            <a:prstTxWarp prst="textNoShape">
              <a:avLst/>
            </a:prstTxWarp>
          </a:bodyPr>
          <a:lstStyle/>
          <a:p>
            <a:endParaRPr lang="en-US">
              <a:uFillTx/>
            </a:endParaRPr>
          </a:p>
        </p:txBody>
      </p:sp>
      <p:sp>
        <p:nvSpPr>
          <p:cNvPr id="27680" name="Oval 32"/>
          <p:cNvSpPr>
            <a:spLocks noChangeArrowheads="1"/>
          </p:cNvSpPr>
          <p:nvPr/>
        </p:nvSpPr>
        <p:spPr bwMode="auto">
          <a:xfrm>
            <a:off x="1287462" y="3544888"/>
            <a:ext cx="455613" cy="457200"/>
          </a:xfrm>
          <a:prstGeom prst="ellipse">
            <a:avLst/>
          </a:prstGeom>
          <a:solidFill>
            <a:srgbClr val="66FF66"/>
          </a:solidFill>
          <a:ln w="12700">
            <a:solidFill>
              <a:schemeClr val="accent1"/>
            </a:solidFill>
            <a:round/>
          </a:ln>
        </p:spPr>
        <p:txBody>
          <a:bodyPr>
            <a:prstTxWarp prst="textNoShape">
              <a:avLst/>
            </a:prstTxWarp>
          </a:bodyPr>
          <a:lstStyle/>
          <a:p>
            <a:endParaRPr lang="en-US">
              <a:uFillTx/>
            </a:endParaRPr>
          </a:p>
        </p:txBody>
      </p:sp>
      <p:sp>
        <p:nvSpPr>
          <p:cNvPr id="27681" name="Oval 33"/>
          <p:cNvSpPr>
            <a:spLocks noChangeArrowheads="1"/>
          </p:cNvSpPr>
          <p:nvPr/>
        </p:nvSpPr>
        <p:spPr bwMode="auto">
          <a:xfrm>
            <a:off x="1287462" y="4459288"/>
            <a:ext cx="455613" cy="457200"/>
          </a:xfrm>
          <a:prstGeom prst="ellipse">
            <a:avLst/>
          </a:prstGeom>
          <a:solidFill>
            <a:srgbClr val="008000"/>
          </a:solidFill>
          <a:ln w="12700">
            <a:solidFill>
              <a:schemeClr val="accent1"/>
            </a:solidFill>
            <a:round/>
          </a:ln>
        </p:spPr>
        <p:txBody>
          <a:bodyPr>
            <a:prstTxWarp prst="textNoShape">
              <a:avLst/>
            </a:prstTxWarp>
          </a:bodyPr>
          <a:lstStyle/>
          <a:p>
            <a:endParaRPr lang="en-US">
              <a:uFillTx/>
            </a:endParaRPr>
          </a:p>
        </p:txBody>
      </p:sp>
      <p:sp>
        <p:nvSpPr>
          <p:cNvPr id="27682" name="Oval 34"/>
          <p:cNvSpPr>
            <a:spLocks noChangeArrowheads="1"/>
          </p:cNvSpPr>
          <p:nvPr/>
        </p:nvSpPr>
        <p:spPr bwMode="auto">
          <a:xfrm>
            <a:off x="1287462" y="5375275"/>
            <a:ext cx="455613" cy="457200"/>
          </a:xfrm>
          <a:prstGeom prst="ellipse">
            <a:avLst/>
          </a:prstGeom>
          <a:solidFill>
            <a:srgbClr val="66FF66"/>
          </a:solidFill>
          <a:ln w="12700">
            <a:solidFill>
              <a:schemeClr val="accent1"/>
            </a:solidFill>
            <a:round/>
          </a:ln>
        </p:spPr>
        <p:txBody>
          <a:bodyPr>
            <a:prstTxWarp prst="textNoShape">
              <a:avLst/>
            </a:prstTxWarp>
          </a:bodyPr>
          <a:lstStyle/>
          <a:p>
            <a:endParaRPr lang="en-US">
              <a:uFillTx/>
            </a:endParaRPr>
          </a:p>
        </p:txBody>
      </p:sp>
      <p:sp>
        <p:nvSpPr>
          <p:cNvPr id="27683" name="Line 35"/>
          <p:cNvSpPr>
            <a:spLocks noChangeShapeType="1"/>
          </p:cNvSpPr>
          <p:nvPr/>
        </p:nvSpPr>
        <p:spPr bwMode="auto">
          <a:xfrm flipH="1">
            <a:off x="1738312" y="2851150"/>
            <a:ext cx="912813" cy="15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684" name="Line 36"/>
          <p:cNvSpPr>
            <a:spLocks noChangeShapeType="1"/>
          </p:cNvSpPr>
          <p:nvPr/>
        </p:nvSpPr>
        <p:spPr bwMode="auto">
          <a:xfrm flipH="1">
            <a:off x="1738312" y="3003550"/>
            <a:ext cx="989013" cy="6873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685" name="Line 37"/>
          <p:cNvSpPr>
            <a:spLocks noChangeShapeType="1"/>
          </p:cNvSpPr>
          <p:nvPr/>
        </p:nvSpPr>
        <p:spPr bwMode="auto">
          <a:xfrm flipH="1">
            <a:off x="1700212" y="3041650"/>
            <a:ext cx="1065213" cy="15255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686" name="Line 38"/>
          <p:cNvSpPr>
            <a:spLocks noChangeShapeType="1"/>
          </p:cNvSpPr>
          <p:nvPr/>
        </p:nvSpPr>
        <p:spPr bwMode="auto">
          <a:xfrm flipH="1">
            <a:off x="1662112" y="3041650"/>
            <a:ext cx="1141413" cy="2365375"/>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687" name="Line 39"/>
          <p:cNvSpPr>
            <a:spLocks noChangeShapeType="1"/>
          </p:cNvSpPr>
          <p:nvPr/>
        </p:nvSpPr>
        <p:spPr bwMode="auto">
          <a:xfrm flipH="1" flipV="1">
            <a:off x="1738312" y="3003550"/>
            <a:ext cx="989013" cy="6492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688" name="Line 40"/>
          <p:cNvSpPr>
            <a:spLocks noChangeShapeType="1"/>
          </p:cNvSpPr>
          <p:nvPr/>
        </p:nvSpPr>
        <p:spPr bwMode="auto">
          <a:xfrm flipH="1">
            <a:off x="1774825" y="3741738"/>
            <a:ext cx="901700" cy="25400"/>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689" name="Line 41"/>
          <p:cNvSpPr>
            <a:spLocks noChangeShapeType="1"/>
          </p:cNvSpPr>
          <p:nvPr/>
        </p:nvSpPr>
        <p:spPr bwMode="auto">
          <a:xfrm flipH="1">
            <a:off x="1738312" y="3881438"/>
            <a:ext cx="976313" cy="762000"/>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690" name="Line 42"/>
          <p:cNvSpPr>
            <a:spLocks noChangeShapeType="1"/>
          </p:cNvSpPr>
          <p:nvPr/>
        </p:nvSpPr>
        <p:spPr bwMode="auto">
          <a:xfrm flipH="1">
            <a:off x="1700212" y="3944938"/>
            <a:ext cx="1077913" cy="14620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691" name="Line 43"/>
          <p:cNvSpPr>
            <a:spLocks noChangeShapeType="1"/>
          </p:cNvSpPr>
          <p:nvPr/>
        </p:nvSpPr>
        <p:spPr bwMode="auto">
          <a:xfrm flipH="1" flipV="1">
            <a:off x="1687512" y="3028950"/>
            <a:ext cx="1090613" cy="14620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692" name="Line 44"/>
          <p:cNvSpPr>
            <a:spLocks noChangeShapeType="1"/>
          </p:cNvSpPr>
          <p:nvPr/>
        </p:nvSpPr>
        <p:spPr bwMode="auto">
          <a:xfrm flipH="1" flipV="1">
            <a:off x="1738312" y="3919538"/>
            <a:ext cx="1014413" cy="14874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693" name="Line 45"/>
          <p:cNvSpPr>
            <a:spLocks noChangeShapeType="1"/>
          </p:cNvSpPr>
          <p:nvPr/>
        </p:nvSpPr>
        <p:spPr bwMode="auto">
          <a:xfrm flipH="1" flipV="1">
            <a:off x="1738312" y="4795838"/>
            <a:ext cx="950913" cy="6873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694" name="Line 46"/>
          <p:cNvSpPr>
            <a:spLocks noChangeShapeType="1"/>
          </p:cNvSpPr>
          <p:nvPr/>
        </p:nvSpPr>
        <p:spPr bwMode="auto">
          <a:xfrm flipH="1" flipV="1">
            <a:off x="1738312" y="5559425"/>
            <a:ext cx="938213" cy="25400"/>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695" name="Arc 47"/>
          <p:cNvSpPr>
            <a:spLocks/>
          </p:cNvSpPr>
          <p:nvPr/>
        </p:nvSpPr>
        <p:spPr bwMode="auto">
          <a:xfrm>
            <a:off x="1166812" y="5546725"/>
            <a:ext cx="127000" cy="101600"/>
          </a:xfrm>
          <a:custGeom>
            <a:avLst/>
            <a:gdLst>
              <a:gd name="T0" fmla="*/ 2147483647 w 21600"/>
              <a:gd name="T1" fmla="*/ 2147483647 h 17384"/>
              <a:gd name="T2" fmla="*/ 2147483647 w 21600"/>
              <a:gd name="T3" fmla="*/ 0 h 17384"/>
              <a:gd name="T4" fmla="*/ 2147483647 w 21600"/>
              <a:gd name="T5" fmla="*/ 2147483647 h 17384"/>
              <a:gd name="T6" fmla="*/ 0 60000 65536"/>
              <a:gd name="T7" fmla="*/ 0 60000 65536"/>
              <a:gd name="T8" fmla="*/ 0 60000 65536"/>
              <a:gd name="T9" fmla="*/ 0 w 21600"/>
              <a:gd name="T10" fmla="*/ 0 h 17384"/>
              <a:gd name="T11" fmla="*/ 21600 w 21600"/>
              <a:gd name="T12" fmla="*/ 17384 h 17384"/>
            </a:gdLst>
            <a:ahLst/>
            <a:cxnLst>
              <a:cxn ang="T6">
                <a:pos x="T0" y="T1"/>
              </a:cxn>
              <a:cxn ang="T7">
                <a:pos x="T2" y="T3"/>
              </a:cxn>
              <a:cxn ang="T8">
                <a:pos x="T4" y="T5"/>
              </a:cxn>
            </a:cxnLst>
            <a:rect l="T9" t="T10" r="T11" b="T12"/>
            <a:pathLst>
              <a:path w="21600" h="17384" fill="none" extrusionOk="0">
                <a:moveTo>
                  <a:pt x="1826" y="17383"/>
                </a:moveTo>
                <a:cubicBezTo>
                  <a:pt x="621" y="14644"/>
                  <a:pt x="0" y="11684"/>
                  <a:pt x="0" y="8692"/>
                </a:cubicBezTo>
                <a:cubicBezTo>
                  <a:pt x="0" y="5699"/>
                  <a:pt x="621" y="2739"/>
                  <a:pt x="1826" y="0"/>
                </a:cubicBezTo>
              </a:path>
              <a:path w="21600" h="17384" stroke="0" extrusionOk="0">
                <a:moveTo>
                  <a:pt x="1826" y="17383"/>
                </a:moveTo>
                <a:cubicBezTo>
                  <a:pt x="621" y="14644"/>
                  <a:pt x="0" y="11684"/>
                  <a:pt x="0" y="8692"/>
                </a:cubicBezTo>
                <a:cubicBezTo>
                  <a:pt x="0" y="5699"/>
                  <a:pt x="621" y="2739"/>
                  <a:pt x="1826" y="0"/>
                </a:cubicBezTo>
                <a:lnTo>
                  <a:pt x="21600" y="8692"/>
                </a:lnTo>
                <a:close/>
              </a:path>
            </a:pathLst>
          </a:custGeom>
          <a:solidFill>
            <a:srgbClr val="66FF66"/>
          </a:solidFill>
          <a:ln w="9525">
            <a:solidFill>
              <a:schemeClr val="accent1"/>
            </a:solidFill>
            <a:round/>
          </a:ln>
        </p:spPr>
        <p:txBody>
          <a:bodyPr>
            <a:prstTxWarp prst="textNoShape">
              <a:avLst/>
            </a:prstTxWarp>
          </a:bodyPr>
          <a:lstStyle/>
          <a:p>
            <a:endParaRPr lang="en-US">
              <a:uFillTx/>
            </a:endParaRPr>
          </a:p>
        </p:txBody>
      </p:sp>
      <p:sp>
        <p:nvSpPr>
          <p:cNvPr id="27696" name="Line 48"/>
          <p:cNvSpPr>
            <a:spLocks noChangeShapeType="1"/>
          </p:cNvSpPr>
          <p:nvPr/>
        </p:nvSpPr>
        <p:spPr bwMode="auto">
          <a:xfrm>
            <a:off x="938212" y="5597525"/>
            <a:ext cx="241300" cy="15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697" name="Arc 49"/>
          <p:cNvSpPr>
            <a:spLocks/>
          </p:cNvSpPr>
          <p:nvPr/>
        </p:nvSpPr>
        <p:spPr bwMode="auto">
          <a:xfrm>
            <a:off x="1166812" y="4630738"/>
            <a:ext cx="127000" cy="101600"/>
          </a:xfrm>
          <a:custGeom>
            <a:avLst/>
            <a:gdLst>
              <a:gd name="T0" fmla="*/ 2147483647 w 21600"/>
              <a:gd name="T1" fmla="*/ 2147483647 h 17407"/>
              <a:gd name="T2" fmla="*/ 2147483647 w 21600"/>
              <a:gd name="T3" fmla="*/ 0 h 17407"/>
              <a:gd name="T4" fmla="*/ 2147483647 w 21600"/>
              <a:gd name="T5" fmla="*/ 2147483647 h 17407"/>
              <a:gd name="T6" fmla="*/ 0 60000 65536"/>
              <a:gd name="T7" fmla="*/ 0 60000 65536"/>
              <a:gd name="T8" fmla="*/ 0 60000 65536"/>
              <a:gd name="T9" fmla="*/ 0 w 21600"/>
              <a:gd name="T10" fmla="*/ 0 h 17407"/>
              <a:gd name="T11" fmla="*/ 21600 w 21600"/>
              <a:gd name="T12" fmla="*/ 17407 h 17407"/>
            </a:gdLst>
            <a:ahLst/>
            <a:cxnLst>
              <a:cxn ang="T6">
                <a:pos x="T0" y="T1"/>
              </a:cxn>
              <a:cxn ang="T7">
                <a:pos x="T2" y="T3"/>
              </a:cxn>
              <a:cxn ang="T8">
                <a:pos x="T4" y="T5"/>
              </a:cxn>
            </a:cxnLst>
            <a:rect l="T9" t="T10" r="T11" b="T12"/>
            <a:pathLst>
              <a:path w="21600" h="17407" fill="none" extrusionOk="0">
                <a:moveTo>
                  <a:pt x="1836" y="17406"/>
                </a:moveTo>
                <a:cubicBezTo>
                  <a:pt x="625" y="14661"/>
                  <a:pt x="0" y="11692"/>
                  <a:pt x="0" y="8692"/>
                </a:cubicBezTo>
                <a:cubicBezTo>
                  <a:pt x="0" y="5699"/>
                  <a:pt x="621" y="2739"/>
                  <a:pt x="1826" y="0"/>
                </a:cubicBezTo>
              </a:path>
              <a:path w="21600" h="17407" stroke="0" extrusionOk="0">
                <a:moveTo>
                  <a:pt x="1836" y="17406"/>
                </a:moveTo>
                <a:cubicBezTo>
                  <a:pt x="625" y="14661"/>
                  <a:pt x="0" y="11692"/>
                  <a:pt x="0" y="8692"/>
                </a:cubicBezTo>
                <a:cubicBezTo>
                  <a:pt x="0" y="5699"/>
                  <a:pt x="621" y="2739"/>
                  <a:pt x="1826" y="0"/>
                </a:cubicBezTo>
                <a:lnTo>
                  <a:pt x="21600" y="8692"/>
                </a:lnTo>
                <a:close/>
              </a:path>
            </a:pathLst>
          </a:custGeom>
          <a:solidFill>
            <a:srgbClr val="66FF66"/>
          </a:solidFill>
          <a:ln w="9525">
            <a:solidFill>
              <a:schemeClr val="accent1"/>
            </a:solidFill>
            <a:round/>
          </a:ln>
        </p:spPr>
        <p:txBody>
          <a:bodyPr>
            <a:prstTxWarp prst="textNoShape">
              <a:avLst/>
            </a:prstTxWarp>
          </a:bodyPr>
          <a:lstStyle/>
          <a:p>
            <a:endParaRPr lang="en-US">
              <a:uFillTx/>
            </a:endParaRPr>
          </a:p>
        </p:txBody>
      </p:sp>
      <p:sp>
        <p:nvSpPr>
          <p:cNvPr id="27698" name="Line 50"/>
          <p:cNvSpPr>
            <a:spLocks noChangeShapeType="1"/>
          </p:cNvSpPr>
          <p:nvPr/>
        </p:nvSpPr>
        <p:spPr bwMode="auto">
          <a:xfrm>
            <a:off x="938212" y="4681538"/>
            <a:ext cx="241300" cy="15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699" name="Arc 51"/>
          <p:cNvSpPr>
            <a:spLocks/>
          </p:cNvSpPr>
          <p:nvPr/>
        </p:nvSpPr>
        <p:spPr bwMode="auto">
          <a:xfrm>
            <a:off x="1166812" y="3716338"/>
            <a:ext cx="127000" cy="101600"/>
          </a:xfrm>
          <a:custGeom>
            <a:avLst/>
            <a:gdLst>
              <a:gd name="T0" fmla="*/ 2147483647 w 21600"/>
              <a:gd name="T1" fmla="*/ 2147483647 h 17407"/>
              <a:gd name="T2" fmla="*/ 2147483647 w 21600"/>
              <a:gd name="T3" fmla="*/ 0 h 17407"/>
              <a:gd name="T4" fmla="*/ 2147483647 w 21600"/>
              <a:gd name="T5" fmla="*/ 2147483647 h 17407"/>
              <a:gd name="T6" fmla="*/ 0 60000 65536"/>
              <a:gd name="T7" fmla="*/ 0 60000 65536"/>
              <a:gd name="T8" fmla="*/ 0 60000 65536"/>
              <a:gd name="T9" fmla="*/ 0 w 21600"/>
              <a:gd name="T10" fmla="*/ 0 h 17407"/>
              <a:gd name="T11" fmla="*/ 21600 w 21600"/>
              <a:gd name="T12" fmla="*/ 17407 h 17407"/>
            </a:gdLst>
            <a:ahLst/>
            <a:cxnLst>
              <a:cxn ang="T6">
                <a:pos x="T0" y="T1"/>
              </a:cxn>
              <a:cxn ang="T7">
                <a:pos x="T2" y="T3"/>
              </a:cxn>
              <a:cxn ang="T8">
                <a:pos x="T4" y="T5"/>
              </a:cxn>
            </a:cxnLst>
            <a:rect l="T9" t="T10" r="T11" b="T12"/>
            <a:pathLst>
              <a:path w="21600" h="17407" fill="none" extrusionOk="0">
                <a:moveTo>
                  <a:pt x="1826" y="17406"/>
                </a:moveTo>
                <a:cubicBezTo>
                  <a:pt x="621" y="14667"/>
                  <a:pt x="0" y="11707"/>
                  <a:pt x="0" y="8715"/>
                </a:cubicBezTo>
                <a:cubicBezTo>
                  <a:pt x="0" y="5714"/>
                  <a:pt x="625" y="2745"/>
                  <a:pt x="1836" y="0"/>
                </a:cubicBezTo>
              </a:path>
              <a:path w="21600" h="17407" stroke="0" extrusionOk="0">
                <a:moveTo>
                  <a:pt x="1826" y="17406"/>
                </a:moveTo>
                <a:cubicBezTo>
                  <a:pt x="621" y="14667"/>
                  <a:pt x="0" y="11707"/>
                  <a:pt x="0" y="8715"/>
                </a:cubicBezTo>
                <a:cubicBezTo>
                  <a:pt x="0" y="5714"/>
                  <a:pt x="625" y="2745"/>
                  <a:pt x="1836" y="0"/>
                </a:cubicBezTo>
                <a:lnTo>
                  <a:pt x="21600" y="8715"/>
                </a:lnTo>
                <a:close/>
              </a:path>
            </a:pathLst>
          </a:custGeom>
          <a:solidFill>
            <a:srgbClr val="66FF66"/>
          </a:solidFill>
          <a:ln w="9525">
            <a:solidFill>
              <a:schemeClr val="accent1"/>
            </a:solidFill>
            <a:round/>
          </a:ln>
        </p:spPr>
        <p:txBody>
          <a:bodyPr>
            <a:prstTxWarp prst="textNoShape">
              <a:avLst/>
            </a:prstTxWarp>
          </a:bodyPr>
          <a:lstStyle/>
          <a:p>
            <a:endParaRPr lang="en-US">
              <a:uFillTx/>
            </a:endParaRPr>
          </a:p>
        </p:txBody>
      </p:sp>
      <p:sp>
        <p:nvSpPr>
          <p:cNvPr id="27700" name="Line 52"/>
          <p:cNvSpPr>
            <a:spLocks noChangeShapeType="1"/>
          </p:cNvSpPr>
          <p:nvPr/>
        </p:nvSpPr>
        <p:spPr bwMode="auto">
          <a:xfrm>
            <a:off x="938212" y="3767138"/>
            <a:ext cx="241300" cy="15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701" name="Arc 53"/>
          <p:cNvSpPr>
            <a:spLocks/>
          </p:cNvSpPr>
          <p:nvPr/>
        </p:nvSpPr>
        <p:spPr bwMode="auto">
          <a:xfrm>
            <a:off x="1166812" y="2800350"/>
            <a:ext cx="127000" cy="101600"/>
          </a:xfrm>
          <a:custGeom>
            <a:avLst/>
            <a:gdLst>
              <a:gd name="T0" fmla="*/ 2147483647 w 21600"/>
              <a:gd name="T1" fmla="*/ 2147483647 h 17384"/>
              <a:gd name="T2" fmla="*/ 2147483647 w 21600"/>
              <a:gd name="T3" fmla="*/ 0 h 17384"/>
              <a:gd name="T4" fmla="*/ 2147483647 w 21600"/>
              <a:gd name="T5" fmla="*/ 2147483647 h 17384"/>
              <a:gd name="T6" fmla="*/ 0 60000 65536"/>
              <a:gd name="T7" fmla="*/ 0 60000 65536"/>
              <a:gd name="T8" fmla="*/ 0 60000 65536"/>
              <a:gd name="T9" fmla="*/ 0 w 21600"/>
              <a:gd name="T10" fmla="*/ 0 h 17384"/>
              <a:gd name="T11" fmla="*/ 21600 w 21600"/>
              <a:gd name="T12" fmla="*/ 17384 h 17384"/>
            </a:gdLst>
            <a:ahLst/>
            <a:cxnLst>
              <a:cxn ang="T6">
                <a:pos x="T0" y="T1"/>
              </a:cxn>
              <a:cxn ang="T7">
                <a:pos x="T2" y="T3"/>
              </a:cxn>
              <a:cxn ang="T8">
                <a:pos x="T4" y="T5"/>
              </a:cxn>
            </a:cxnLst>
            <a:rect l="T9" t="T10" r="T11" b="T12"/>
            <a:pathLst>
              <a:path w="21600" h="17384" fill="none" extrusionOk="0">
                <a:moveTo>
                  <a:pt x="1826" y="17383"/>
                </a:moveTo>
                <a:cubicBezTo>
                  <a:pt x="621" y="14644"/>
                  <a:pt x="0" y="11684"/>
                  <a:pt x="0" y="8692"/>
                </a:cubicBezTo>
                <a:cubicBezTo>
                  <a:pt x="0" y="5699"/>
                  <a:pt x="621" y="2739"/>
                  <a:pt x="1826" y="0"/>
                </a:cubicBezTo>
              </a:path>
              <a:path w="21600" h="17384" stroke="0" extrusionOk="0">
                <a:moveTo>
                  <a:pt x="1826" y="17383"/>
                </a:moveTo>
                <a:cubicBezTo>
                  <a:pt x="621" y="14644"/>
                  <a:pt x="0" y="11684"/>
                  <a:pt x="0" y="8692"/>
                </a:cubicBezTo>
                <a:cubicBezTo>
                  <a:pt x="0" y="5699"/>
                  <a:pt x="621" y="2739"/>
                  <a:pt x="1826" y="0"/>
                </a:cubicBezTo>
                <a:lnTo>
                  <a:pt x="21600" y="8692"/>
                </a:lnTo>
                <a:close/>
              </a:path>
            </a:pathLst>
          </a:custGeom>
          <a:solidFill>
            <a:srgbClr val="66FF66"/>
          </a:solidFill>
          <a:ln w="9525">
            <a:solidFill>
              <a:schemeClr val="accent1"/>
            </a:solidFill>
            <a:round/>
          </a:ln>
        </p:spPr>
        <p:txBody>
          <a:bodyPr>
            <a:prstTxWarp prst="textNoShape">
              <a:avLst/>
            </a:prstTxWarp>
          </a:bodyPr>
          <a:lstStyle/>
          <a:p>
            <a:endParaRPr lang="en-US">
              <a:uFillTx/>
            </a:endParaRPr>
          </a:p>
        </p:txBody>
      </p:sp>
      <p:sp>
        <p:nvSpPr>
          <p:cNvPr id="27702" name="Line 54"/>
          <p:cNvSpPr>
            <a:spLocks noChangeShapeType="1"/>
          </p:cNvSpPr>
          <p:nvPr/>
        </p:nvSpPr>
        <p:spPr bwMode="auto">
          <a:xfrm>
            <a:off x="938212" y="2851150"/>
            <a:ext cx="241300" cy="15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703" name="Line 55"/>
          <p:cNvSpPr>
            <a:spLocks noChangeShapeType="1"/>
          </p:cNvSpPr>
          <p:nvPr/>
        </p:nvSpPr>
        <p:spPr bwMode="auto">
          <a:xfrm flipV="1">
            <a:off x="1712912" y="4833938"/>
            <a:ext cx="1014413" cy="6619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704" name="Line 56"/>
          <p:cNvSpPr>
            <a:spLocks noChangeShapeType="1"/>
          </p:cNvSpPr>
          <p:nvPr/>
        </p:nvSpPr>
        <p:spPr bwMode="auto">
          <a:xfrm>
            <a:off x="1738312" y="4694238"/>
            <a:ext cx="938213" cy="15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705" name="Line 57"/>
          <p:cNvSpPr>
            <a:spLocks noChangeShapeType="1"/>
          </p:cNvSpPr>
          <p:nvPr/>
        </p:nvSpPr>
        <p:spPr bwMode="auto">
          <a:xfrm>
            <a:off x="1738312" y="3830638"/>
            <a:ext cx="976313" cy="736600"/>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27706" name="Line 58"/>
          <p:cNvSpPr>
            <a:spLocks noChangeShapeType="1"/>
          </p:cNvSpPr>
          <p:nvPr/>
        </p:nvSpPr>
        <p:spPr bwMode="auto">
          <a:xfrm>
            <a:off x="1624012" y="3054350"/>
            <a:ext cx="1179513" cy="2339975"/>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60" name="Oval 6"/>
          <p:cNvSpPr>
            <a:spLocks noChangeArrowheads="1"/>
          </p:cNvSpPr>
          <p:nvPr/>
        </p:nvSpPr>
        <p:spPr bwMode="auto">
          <a:xfrm>
            <a:off x="8002588" y="3098800"/>
            <a:ext cx="455612" cy="458788"/>
          </a:xfrm>
          <a:prstGeom prst="ellipse">
            <a:avLst/>
          </a:prstGeom>
          <a:solidFill>
            <a:srgbClr val="66FF66"/>
          </a:solidFill>
          <a:ln w="12700">
            <a:solidFill>
              <a:schemeClr val="accent1"/>
            </a:solidFill>
            <a:round/>
          </a:ln>
        </p:spPr>
        <p:txBody>
          <a:bodyPr>
            <a:prstTxWarp prst="textNoShape">
              <a:avLst/>
            </a:prstTxWarp>
          </a:bodyPr>
          <a:lstStyle/>
          <a:p>
            <a:endParaRPr lang="en-US">
              <a:uFillTx/>
            </a:endParaRPr>
          </a:p>
        </p:txBody>
      </p:sp>
      <p:sp>
        <p:nvSpPr>
          <p:cNvPr id="61" name="Oval 7"/>
          <p:cNvSpPr>
            <a:spLocks noChangeArrowheads="1"/>
          </p:cNvSpPr>
          <p:nvPr/>
        </p:nvSpPr>
        <p:spPr bwMode="auto">
          <a:xfrm>
            <a:off x="8002588" y="4014788"/>
            <a:ext cx="455612" cy="457200"/>
          </a:xfrm>
          <a:prstGeom prst="ellipse">
            <a:avLst/>
          </a:prstGeom>
          <a:solidFill>
            <a:srgbClr val="008000"/>
          </a:solidFill>
          <a:ln w="12700">
            <a:solidFill>
              <a:schemeClr val="accent1"/>
            </a:solidFill>
            <a:round/>
          </a:ln>
        </p:spPr>
        <p:txBody>
          <a:bodyPr>
            <a:prstTxWarp prst="textNoShape">
              <a:avLst/>
            </a:prstTxWarp>
          </a:bodyPr>
          <a:lstStyle/>
          <a:p>
            <a:endParaRPr lang="en-US">
              <a:uFillTx/>
            </a:endParaRPr>
          </a:p>
        </p:txBody>
      </p:sp>
      <p:sp>
        <p:nvSpPr>
          <p:cNvPr id="62" name="Oval 8"/>
          <p:cNvSpPr>
            <a:spLocks noChangeArrowheads="1"/>
          </p:cNvSpPr>
          <p:nvPr/>
        </p:nvSpPr>
        <p:spPr bwMode="auto">
          <a:xfrm>
            <a:off x="8002588" y="4929188"/>
            <a:ext cx="455612" cy="458787"/>
          </a:xfrm>
          <a:prstGeom prst="ellipse">
            <a:avLst/>
          </a:prstGeom>
          <a:solidFill>
            <a:srgbClr val="66FF66"/>
          </a:solidFill>
          <a:ln w="12700">
            <a:solidFill>
              <a:schemeClr val="accent1"/>
            </a:solidFill>
            <a:round/>
          </a:ln>
        </p:spPr>
        <p:txBody>
          <a:bodyPr>
            <a:prstTxWarp prst="textNoShape">
              <a:avLst/>
            </a:prstTxWarp>
          </a:bodyPr>
          <a:lstStyle/>
          <a:p>
            <a:endParaRPr lang="en-US">
              <a:uFillTx/>
            </a:endParaRPr>
          </a:p>
        </p:txBody>
      </p:sp>
      <p:sp>
        <p:nvSpPr>
          <p:cNvPr id="63" name="Oval 9"/>
          <p:cNvSpPr>
            <a:spLocks noChangeArrowheads="1"/>
          </p:cNvSpPr>
          <p:nvPr/>
        </p:nvSpPr>
        <p:spPr bwMode="auto">
          <a:xfrm>
            <a:off x="6630988" y="2641600"/>
            <a:ext cx="457200" cy="457200"/>
          </a:xfrm>
          <a:prstGeom prst="ellipse">
            <a:avLst/>
          </a:prstGeom>
          <a:solidFill>
            <a:srgbClr val="66FF66"/>
          </a:solidFill>
          <a:ln w="12700">
            <a:solidFill>
              <a:schemeClr val="accent1"/>
            </a:solidFill>
            <a:round/>
          </a:ln>
        </p:spPr>
        <p:txBody>
          <a:bodyPr>
            <a:prstTxWarp prst="textNoShape">
              <a:avLst/>
            </a:prstTxWarp>
          </a:bodyPr>
          <a:lstStyle/>
          <a:p>
            <a:endParaRPr lang="en-US">
              <a:uFillTx/>
            </a:endParaRPr>
          </a:p>
        </p:txBody>
      </p:sp>
      <p:sp>
        <p:nvSpPr>
          <p:cNvPr id="64" name="Oval 10"/>
          <p:cNvSpPr>
            <a:spLocks noChangeArrowheads="1"/>
          </p:cNvSpPr>
          <p:nvPr/>
        </p:nvSpPr>
        <p:spPr bwMode="auto">
          <a:xfrm>
            <a:off x="6630988" y="3557588"/>
            <a:ext cx="457200" cy="457200"/>
          </a:xfrm>
          <a:prstGeom prst="ellipse">
            <a:avLst/>
          </a:prstGeom>
          <a:solidFill>
            <a:srgbClr val="008000"/>
          </a:solidFill>
          <a:ln w="12700">
            <a:solidFill>
              <a:schemeClr val="accent1"/>
            </a:solidFill>
            <a:round/>
          </a:ln>
        </p:spPr>
        <p:txBody>
          <a:bodyPr>
            <a:prstTxWarp prst="textNoShape">
              <a:avLst/>
            </a:prstTxWarp>
          </a:bodyPr>
          <a:lstStyle/>
          <a:p>
            <a:endParaRPr lang="en-US">
              <a:uFillTx/>
            </a:endParaRPr>
          </a:p>
        </p:txBody>
      </p:sp>
      <p:sp>
        <p:nvSpPr>
          <p:cNvPr id="65" name="Oval 11"/>
          <p:cNvSpPr>
            <a:spLocks noChangeArrowheads="1"/>
          </p:cNvSpPr>
          <p:nvPr/>
        </p:nvSpPr>
        <p:spPr bwMode="auto">
          <a:xfrm>
            <a:off x="6630988" y="4471988"/>
            <a:ext cx="457200" cy="457200"/>
          </a:xfrm>
          <a:prstGeom prst="ellipse">
            <a:avLst/>
          </a:prstGeom>
          <a:solidFill>
            <a:srgbClr val="66FF66"/>
          </a:solidFill>
          <a:ln w="12700">
            <a:solidFill>
              <a:schemeClr val="accent1"/>
            </a:solidFill>
            <a:round/>
          </a:ln>
        </p:spPr>
        <p:txBody>
          <a:bodyPr>
            <a:prstTxWarp prst="textNoShape">
              <a:avLst/>
            </a:prstTxWarp>
          </a:bodyPr>
          <a:lstStyle/>
          <a:p>
            <a:endParaRPr lang="en-US">
              <a:uFillTx/>
            </a:endParaRPr>
          </a:p>
        </p:txBody>
      </p:sp>
      <p:sp>
        <p:nvSpPr>
          <p:cNvPr id="66" name="Oval 12"/>
          <p:cNvSpPr>
            <a:spLocks noChangeArrowheads="1"/>
          </p:cNvSpPr>
          <p:nvPr/>
        </p:nvSpPr>
        <p:spPr bwMode="auto">
          <a:xfrm>
            <a:off x="6630988" y="5387975"/>
            <a:ext cx="457200" cy="457200"/>
          </a:xfrm>
          <a:prstGeom prst="ellipse">
            <a:avLst/>
          </a:prstGeom>
          <a:solidFill>
            <a:srgbClr val="66FF66"/>
          </a:solidFill>
          <a:ln w="12700">
            <a:solidFill>
              <a:schemeClr val="accent1"/>
            </a:solidFill>
            <a:round/>
          </a:ln>
        </p:spPr>
        <p:txBody>
          <a:bodyPr>
            <a:prstTxWarp prst="textNoShape">
              <a:avLst/>
            </a:prstTxWarp>
          </a:bodyPr>
          <a:lstStyle/>
          <a:p>
            <a:endParaRPr lang="en-US">
              <a:uFillTx/>
            </a:endParaRPr>
          </a:p>
        </p:txBody>
      </p:sp>
      <p:sp>
        <p:nvSpPr>
          <p:cNvPr id="67" name="Line 13"/>
          <p:cNvSpPr>
            <a:spLocks noChangeShapeType="1"/>
          </p:cNvSpPr>
          <p:nvPr/>
        </p:nvSpPr>
        <p:spPr bwMode="auto">
          <a:xfrm flipH="1" flipV="1">
            <a:off x="7081838" y="2940050"/>
            <a:ext cx="914400" cy="342900"/>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68" name="Line 14"/>
          <p:cNvSpPr>
            <a:spLocks noChangeShapeType="1"/>
          </p:cNvSpPr>
          <p:nvPr/>
        </p:nvSpPr>
        <p:spPr bwMode="auto">
          <a:xfrm flipH="1">
            <a:off x="7081838" y="3359150"/>
            <a:ext cx="914400" cy="3825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69" name="Line 15"/>
          <p:cNvSpPr>
            <a:spLocks noChangeShapeType="1"/>
          </p:cNvSpPr>
          <p:nvPr/>
        </p:nvSpPr>
        <p:spPr bwMode="auto">
          <a:xfrm flipH="1">
            <a:off x="7043738" y="3436938"/>
            <a:ext cx="990600" cy="1143000"/>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70" name="Line 16"/>
          <p:cNvSpPr>
            <a:spLocks noChangeShapeType="1"/>
          </p:cNvSpPr>
          <p:nvPr/>
        </p:nvSpPr>
        <p:spPr bwMode="auto">
          <a:xfrm flipH="1">
            <a:off x="7005638" y="3475038"/>
            <a:ext cx="1066800" cy="19446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71" name="Line 17"/>
          <p:cNvSpPr>
            <a:spLocks noChangeShapeType="1"/>
          </p:cNvSpPr>
          <p:nvPr/>
        </p:nvSpPr>
        <p:spPr bwMode="auto">
          <a:xfrm flipH="1" flipV="1">
            <a:off x="7081838" y="3016250"/>
            <a:ext cx="952500" cy="11064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72" name="Line 18"/>
          <p:cNvSpPr>
            <a:spLocks noChangeShapeType="1"/>
          </p:cNvSpPr>
          <p:nvPr/>
        </p:nvSpPr>
        <p:spPr bwMode="auto">
          <a:xfrm flipH="1" flipV="1">
            <a:off x="7081838" y="3856038"/>
            <a:ext cx="914400" cy="342900"/>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73" name="Line 19"/>
          <p:cNvSpPr>
            <a:spLocks noChangeShapeType="1"/>
          </p:cNvSpPr>
          <p:nvPr/>
        </p:nvSpPr>
        <p:spPr bwMode="auto">
          <a:xfrm flipH="1">
            <a:off x="7081838" y="4313238"/>
            <a:ext cx="914400" cy="342900"/>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74" name="Line 20"/>
          <p:cNvSpPr>
            <a:spLocks noChangeShapeType="1"/>
          </p:cNvSpPr>
          <p:nvPr/>
        </p:nvSpPr>
        <p:spPr bwMode="auto">
          <a:xfrm flipH="1">
            <a:off x="7043738" y="4389438"/>
            <a:ext cx="990600" cy="10302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75" name="Line 21"/>
          <p:cNvSpPr>
            <a:spLocks noChangeShapeType="1"/>
          </p:cNvSpPr>
          <p:nvPr/>
        </p:nvSpPr>
        <p:spPr bwMode="auto">
          <a:xfrm flipH="1" flipV="1">
            <a:off x="7005638" y="3016250"/>
            <a:ext cx="1104900" cy="19446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76" name="Line 22"/>
          <p:cNvSpPr>
            <a:spLocks noChangeShapeType="1"/>
          </p:cNvSpPr>
          <p:nvPr/>
        </p:nvSpPr>
        <p:spPr bwMode="auto">
          <a:xfrm flipH="1" flipV="1">
            <a:off x="7081838" y="3932238"/>
            <a:ext cx="914400" cy="11445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77" name="Line 23"/>
          <p:cNvSpPr>
            <a:spLocks noChangeShapeType="1"/>
          </p:cNvSpPr>
          <p:nvPr/>
        </p:nvSpPr>
        <p:spPr bwMode="auto">
          <a:xfrm flipH="1" flipV="1">
            <a:off x="7081838" y="4808538"/>
            <a:ext cx="914400" cy="3063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78" name="Line 24"/>
          <p:cNvSpPr>
            <a:spLocks noChangeShapeType="1"/>
          </p:cNvSpPr>
          <p:nvPr/>
        </p:nvSpPr>
        <p:spPr bwMode="auto">
          <a:xfrm flipH="1">
            <a:off x="7081838" y="5229225"/>
            <a:ext cx="952500" cy="342900"/>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79" name="Arc 25"/>
          <p:cNvSpPr>
            <a:spLocks/>
          </p:cNvSpPr>
          <p:nvPr/>
        </p:nvSpPr>
        <p:spPr bwMode="auto">
          <a:xfrm>
            <a:off x="8680450" y="3271838"/>
            <a:ext cx="127000" cy="103187"/>
          </a:xfrm>
          <a:custGeom>
            <a:avLst/>
            <a:gdLst>
              <a:gd name="T0" fmla="*/ 2147483647 w 21600"/>
              <a:gd name="T1" fmla="*/ 2147483647 h 17336"/>
              <a:gd name="T2" fmla="*/ 2147483647 w 21600"/>
              <a:gd name="T3" fmla="*/ 0 h 17336"/>
              <a:gd name="T4" fmla="*/ 2147483647 w 21600"/>
              <a:gd name="T5" fmla="*/ 2147483647 h 17336"/>
              <a:gd name="T6" fmla="*/ 0 60000 65536"/>
              <a:gd name="T7" fmla="*/ 0 60000 65536"/>
              <a:gd name="T8" fmla="*/ 0 60000 65536"/>
              <a:gd name="T9" fmla="*/ 0 w 21600"/>
              <a:gd name="T10" fmla="*/ 0 h 17336"/>
              <a:gd name="T11" fmla="*/ 21600 w 21600"/>
              <a:gd name="T12" fmla="*/ 17336 h 17336"/>
            </a:gdLst>
            <a:ahLst/>
            <a:cxnLst>
              <a:cxn ang="T6">
                <a:pos x="T0" y="T1"/>
              </a:cxn>
              <a:cxn ang="T7">
                <a:pos x="T2" y="T3"/>
              </a:cxn>
              <a:cxn ang="T8">
                <a:pos x="T4" y="T5"/>
              </a:cxn>
            </a:cxnLst>
            <a:rect l="T9" t="T10" r="T11" b="T12"/>
            <a:pathLst>
              <a:path w="21600" h="17336" fill="none" extrusionOk="0">
                <a:moveTo>
                  <a:pt x="1810" y="17336"/>
                </a:moveTo>
                <a:cubicBezTo>
                  <a:pt x="616" y="14606"/>
                  <a:pt x="0" y="11658"/>
                  <a:pt x="0" y="8679"/>
                </a:cubicBezTo>
                <a:cubicBezTo>
                  <a:pt x="0" y="5691"/>
                  <a:pt x="619" y="2736"/>
                  <a:pt x="1820" y="0"/>
                </a:cubicBezTo>
              </a:path>
              <a:path w="21600" h="17336" stroke="0" extrusionOk="0">
                <a:moveTo>
                  <a:pt x="1810" y="17336"/>
                </a:moveTo>
                <a:cubicBezTo>
                  <a:pt x="616" y="14606"/>
                  <a:pt x="0" y="11658"/>
                  <a:pt x="0" y="8679"/>
                </a:cubicBezTo>
                <a:cubicBezTo>
                  <a:pt x="0" y="5691"/>
                  <a:pt x="619" y="2736"/>
                  <a:pt x="1820" y="0"/>
                </a:cubicBezTo>
                <a:lnTo>
                  <a:pt x="21600" y="8679"/>
                </a:lnTo>
                <a:close/>
              </a:path>
            </a:pathLst>
          </a:custGeom>
          <a:solidFill>
            <a:srgbClr val="66FF66"/>
          </a:solidFill>
          <a:ln w="9525">
            <a:solidFill>
              <a:schemeClr val="accent1"/>
            </a:solidFill>
            <a:round/>
          </a:ln>
        </p:spPr>
        <p:txBody>
          <a:bodyPr>
            <a:prstTxWarp prst="textNoShape">
              <a:avLst/>
            </a:prstTxWarp>
          </a:bodyPr>
          <a:lstStyle/>
          <a:p>
            <a:endParaRPr lang="en-US">
              <a:uFillTx/>
            </a:endParaRPr>
          </a:p>
        </p:txBody>
      </p:sp>
      <p:sp>
        <p:nvSpPr>
          <p:cNvPr id="80" name="Line 26"/>
          <p:cNvSpPr>
            <a:spLocks noChangeShapeType="1"/>
          </p:cNvSpPr>
          <p:nvPr/>
        </p:nvSpPr>
        <p:spPr bwMode="auto">
          <a:xfrm>
            <a:off x="8451850" y="3321050"/>
            <a:ext cx="241300" cy="15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81" name="Arc 27"/>
          <p:cNvSpPr>
            <a:spLocks/>
          </p:cNvSpPr>
          <p:nvPr/>
        </p:nvSpPr>
        <p:spPr bwMode="auto">
          <a:xfrm>
            <a:off x="8680450" y="4186238"/>
            <a:ext cx="127000" cy="101600"/>
          </a:xfrm>
          <a:custGeom>
            <a:avLst/>
            <a:gdLst>
              <a:gd name="T0" fmla="*/ 2147483647 w 21600"/>
              <a:gd name="T1" fmla="*/ 2147483647 h 17404"/>
              <a:gd name="T2" fmla="*/ 2147483647 w 21600"/>
              <a:gd name="T3" fmla="*/ 0 h 17404"/>
              <a:gd name="T4" fmla="*/ 2147483647 w 21600"/>
              <a:gd name="T5" fmla="*/ 2147483647 h 17404"/>
              <a:gd name="T6" fmla="*/ 0 60000 65536"/>
              <a:gd name="T7" fmla="*/ 0 60000 65536"/>
              <a:gd name="T8" fmla="*/ 0 60000 65536"/>
              <a:gd name="T9" fmla="*/ 0 w 21600"/>
              <a:gd name="T10" fmla="*/ 0 h 17404"/>
              <a:gd name="T11" fmla="*/ 21600 w 21600"/>
              <a:gd name="T12" fmla="*/ 17404 h 17404"/>
            </a:gdLst>
            <a:ahLst/>
            <a:cxnLst>
              <a:cxn ang="T6">
                <a:pos x="T0" y="T1"/>
              </a:cxn>
              <a:cxn ang="T7">
                <a:pos x="T2" y="T3"/>
              </a:cxn>
              <a:cxn ang="T8">
                <a:pos x="T4" y="T5"/>
              </a:cxn>
            </a:cxnLst>
            <a:rect l="T9" t="T10" r="T11" b="T12"/>
            <a:pathLst>
              <a:path w="21600" h="17404" fill="none" extrusionOk="0">
                <a:moveTo>
                  <a:pt x="1830" y="17403"/>
                </a:moveTo>
                <a:cubicBezTo>
                  <a:pt x="623" y="14661"/>
                  <a:pt x="0" y="11698"/>
                  <a:pt x="0" y="8702"/>
                </a:cubicBezTo>
                <a:cubicBezTo>
                  <a:pt x="0" y="5705"/>
                  <a:pt x="623" y="2742"/>
                  <a:pt x="1830" y="0"/>
                </a:cubicBezTo>
              </a:path>
              <a:path w="21600" h="17404" stroke="0" extrusionOk="0">
                <a:moveTo>
                  <a:pt x="1830" y="17403"/>
                </a:moveTo>
                <a:cubicBezTo>
                  <a:pt x="623" y="14661"/>
                  <a:pt x="0" y="11698"/>
                  <a:pt x="0" y="8702"/>
                </a:cubicBezTo>
                <a:cubicBezTo>
                  <a:pt x="0" y="5705"/>
                  <a:pt x="623" y="2742"/>
                  <a:pt x="1830" y="0"/>
                </a:cubicBezTo>
                <a:lnTo>
                  <a:pt x="21600" y="8702"/>
                </a:lnTo>
                <a:close/>
              </a:path>
            </a:pathLst>
          </a:custGeom>
          <a:solidFill>
            <a:srgbClr val="66FF66"/>
          </a:solidFill>
          <a:ln w="9525">
            <a:solidFill>
              <a:schemeClr val="accent1"/>
            </a:solidFill>
            <a:round/>
          </a:ln>
        </p:spPr>
        <p:txBody>
          <a:bodyPr>
            <a:prstTxWarp prst="textNoShape">
              <a:avLst/>
            </a:prstTxWarp>
          </a:bodyPr>
          <a:lstStyle/>
          <a:p>
            <a:endParaRPr lang="en-US">
              <a:uFillTx/>
            </a:endParaRPr>
          </a:p>
        </p:txBody>
      </p:sp>
      <p:sp>
        <p:nvSpPr>
          <p:cNvPr id="82" name="Line 28"/>
          <p:cNvSpPr>
            <a:spLocks noChangeShapeType="1"/>
          </p:cNvSpPr>
          <p:nvPr/>
        </p:nvSpPr>
        <p:spPr bwMode="auto">
          <a:xfrm>
            <a:off x="8451850" y="4237038"/>
            <a:ext cx="241300" cy="15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83" name="Arc 29"/>
          <p:cNvSpPr>
            <a:spLocks/>
          </p:cNvSpPr>
          <p:nvPr/>
        </p:nvSpPr>
        <p:spPr bwMode="auto">
          <a:xfrm>
            <a:off x="8680450" y="5102225"/>
            <a:ext cx="127000" cy="103188"/>
          </a:xfrm>
          <a:custGeom>
            <a:avLst/>
            <a:gdLst>
              <a:gd name="T0" fmla="*/ 2147483647 w 21600"/>
              <a:gd name="T1" fmla="*/ 2147483647 h 17336"/>
              <a:gd name="T2" fmla="*/ 2147483647 w 21600"/>
              <a:gd name="T3" fmla="*/ 0 h 17336"/>
              <a:gd name="T4" fmla="*/ 2147483647 w 21600"/>
              <a:gd name="T5" fmla="*/ 2147483647 h 17336"/>
              <a:gd name="T6" fmla="*/ 0 60000 65536"/>
              <a:gd name="T7" fmla="*/ 0 60000 65536"/>
              <a:gd name="T8" fmla="*/ 0 60000 65536"/>
              <a:gd name="T9" fmla="*/ 0 w 21600"/>
              <a:gd name="T10" fmla="*/ 0 h 17336"/>
              <a:gd name="T11" fmla="*/ 21600 w 21600"/>
              <a:gd name="T12" fmla="*/ 17336 h 17336"/>
            </a:gdLst>
            <a:ahLst/>
            <a:cxnLst>
              <a:cxn ang="T6">
                <a:pos x="T0" y="T1"/>
              </a:cxn>
              <a:cxn ang="T7">
                <a:pos x="T2" y="T3"/>
              </a:cxn>
              <a:cxn ang="T8">
                <a:pos x="T4" y="T5"/>
              </a:cxn>
            </a:cxnLst>
            <a:rect l="T9" t="T10" r="T11" b="T12"/>
            <a:pathLst>
              <a:path w="21600" h="17336" fill="none" extrusionOk="0">
                <a:moveTo>
                  <a:pt x="1810" y="17336"/>
                </a:moveTo>
                <a:cubicBezTo>
                  <a:pt x="616" y="14606"/>
                  <a:pt x="0" y="11658"/>
                  <a:pt x="0" y="8679"/>
                </a:cubicBezTo>
                <a:cubicBezTo>
                  <a:pt x="0" y="5691"/>
                  <a:pt x="619" y="2736"/>
                  <a:pt x="1820" y="0"/>
                </a:cubicBezTo>
              </a:path>
              <a:path w="21600" h="17336" stroke="0" extrusionOk="0">
                <a:moveTo>
                  <a:pt x="1810" y="17336"/>
                </a:moveTo>
                <a:cubicBezTo>
                  <a:pt x="616" y="14606"/>
                  <a:pt x="0" y="11658"/>
                  <a:pt x="0" y="8679"/>
                </a:cubicBezTo>
                <a:cubicBezTo>
                  <a:pt x="0" y="5691"/>
                  <a:pt x="619" y="2736"/>
                  <a:pt x="1820" y="0"/>
                </a:cubicBezTo>
                <a:lnTo>
                  <a:pt x="21600" y="8679"/>
                </a:lnTo>
                <a:close/>
              </a:path>
            </a:pathLst>
          </a:custGeom>
          <a:solidFill>
            <a:srgbClr val="66FF66"/>
          </a:solidFill>
          <a:ln w="9525">
            <a:solidFill>
              <a:schemeClr val="accent1"/>
            </a:solidFill>
            <a:round/>
          </a:ln>
        </p:spPr>
        <p:txBody>
          <a:bodyPr>
            <a:prstTxWarp prst="textNoShape">
              <a:avLst/>
            </a:prstTxWarp>
          </a:bodyPr>
          <a:lstStyle/>
          <a:p>
            <a:endParaRPr lang="en-US">
              <a:uFillTx/>
            </a:endParaRPr>
          </a:p>
        </p:txBody>
      </p:sp>
      <p:sp>
        <p:nvSpPr>
          <p:cNvPr id="84" name="Line 30"/>
          <p:cNvSpPr>
            <a:spLocks noChangeShapeType="1"/>
          </p:cNvSpPr>
          <p:nvPr/>
        </p:nvSpPr>
        <p:spPr bwMode="auto">
          <a:xfrm>
            <a:off x="8451850" y="5153025"/>
            <a:ext cx="241300" cy="15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85" name="Oval 9"/>
          <p:cNvSpPr>
            <a:spLocks noChangeArrowheads="1"/>
          </p:cNvSpPr>
          <p:nvPr/>
        </p:nvSpPr>
        <p:spPr bwMode="auto">
          <a:xfrm>
            <a:off x="4114800" y="2663825"/>
            <a:ext cx="457200" cy="457200"/>
          </a:xfrm>
          <a:prstGeom prst="ellipse">
            <a:avLst/>
          </a:prstGeom>
          <a:solidFill>
            <a:srgbClr val="66FF66"/>
          </a:solidFill>
          <a:ln w="12700">
            <a:solidFill>
              <a:schemeClr val="accent1"/>
            </a:solidFill>
            <a:round/>
          </a:ln>
        </p:spPr>
        <p:txBody>
          <a:bodyPr>
            <a:prstTxWarp prst="textNoShape">
              <a:avLst/>
            </a:prstTxWarp>
          </a:bodyPr>
          <a:lstStyle/>
          <a:p>
            <a:endParaRPr lang="en-US">
              <a:uFillTx/>
            </a:endParaRPr>
          </a:p>
        </p:txBody>
      </p:sp>
      <p:sp>
        <p:nvSpPr>
          <p:cNvPr id="86" name="Oval 10"/>
          <p:cNvSpPr>
            <a:spLocks noChangeArrowheads="1"/>
          </p:cNvSpPr>
          <p:nvPr/>
        </p:nvSpPr>
        <p:spPr bwMode="auto">
          <a:xfrm>
            <a:off x="4114800" y="3579813"/>
            <a:ext cx="457200" cy="457200"/>
          </a:xfrm>
          <a:prstGeom prst="ellipse">
            <a:avLst/>
          </a:prstGeom>
          <a:solidFill>
            <a:srgbClr val="008000"/>
          </a:solidFill>
          <a:ln w="12700">
            <a:solidFill>
              <a:schemeClr val="accent1"/>
            </a:solidFill>
            <a:round/>
          </a:ln>
        </p:spPr>
        <p:txBody>
          <a:bodyPr>
            <a:prstTxWarp prst="textNoShape">
              <a:avLst/>
            </a:prstTxWarp>
          </a:bodyPr>
          <a:lstStyle/>
          <a:p>
            <a:endParaRPr lang="en-US">
              <a:uFillTx/>
            </a:endParaRPr>
          </a:p>
        </p:txBody>
      </p:sp>
      <p:sp>
        <p:nvSpPr>
          <p:cNvPr id="87" name="Oval 11"/>
          <p:cNvSpPr>
            <a:spLocks noChangeArrowheads="1"/>
          </p:cNvSpPr>
          <p:nvPr/>
        </p:nvSpPr>
        <p:spPr bwMode="auto">
          <a:xfrm>
            <a:off x="4114800" y="4494213"/>
            <a:ext cx="457200" cy="457200"/>
          </a:xfrm>
          <a:prstGeom prst="ellipse">
            <a:avLst/>
          </a:prstGeom>
          <a:solidFill>
            <a:srgbClr val="66FF66"/>
          </a:solidFill>
          <a:ln w="12700">
            <a:solidFill>
              <a:schemeClr val="accent1"/>
            </a:solidFill>
            <a:round/>
          </a:ln>
        </p:spPr>
        <p:txBody>
          <a:bodyPr>
            <a:prstTxWarp prst="textNoShape">
              <a:avLst/>
            </a:prstTxWarp>
          </a:bodyPr>
          <a:lstStyle/>
          <a:p>
            <a:endParaRPr lang="en-US">
              <a:uFillTx/>
            </a:endParaRPr>
          </a:p>
        </p:txBody>
      </p:sp>
      <p:sp>
        <p:nvSpPr>
          <p:cNvPr id="88" name="Oval 12"/>
          <p:cNvSpPr>
            <a:spLocks noChangeArrowheads="1"/>
          </p:cNvSpPr>
          <p:nvPr/>
        </p:nvSpPr>
        <p:spPr bwMode="auto">
          <a:xfrm>
            <a:off x="4114800" y="5410200"/>
            <a:ext cx="457200" cy="457200"/>
          </a:xfrm>
          <a:prstGeom prst="ellipse">
            <a:avLst/>
          </a:prstGeom>
          <a:solidFill>
            <a:srgbClr val="66FF66"/>
          </a:solidFill>
          <a:ln w="12700">
            <a:solidFill>
              <a:schemeClr val="accent1"/>
            </a:solidFill>
            <a:round/>
          </a:ln>
        </p:spPr>
        <p:txBody>
          <a:bodyPr>
            <a:prstTxWarp prst="textNoShape">
              <a:avLst/>
            </a:prstTxWarp>
          </a:bodyPr>
          <a:lstStyle/>
          <a:p>
            <a:endParaRPr lang="en-US">
              <a:uFillTx/>
            </a:endParaRPr>
          </a:p>
        </p:txBody>
      </p:sp>
      <p:sp>
        <p:nvSpPr>
          <p:cNvPr id="89" name="Line 35"/>
          <p:cNvSpPr>
            <a:spLocks noChangeShapeType="1"/>
          </p:cNvSpPr>
          <p:nvPr/>
        </p:nvSpPr>
        <p:spPr bwMode="auto">
          <a:xfrm flipH="1">
            <a:off x="3157537" y="2886075"/>
            <a:ext cx="912813" cy="15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90" name="Line 36"/>
          <p:cNvSpPr>
            <a:spLocks noChangeShapeType="1"/>
          </p:cNvSpPr>
          <p:nvPr/>
        </p:nvSpPr>
        <p:spPr bwMode="auto">
          <a:xfrm flipH="1">
            <a:off x="3157537" y="3038475"/>
            <a:ext cx="989013" cy="6873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91" name="Line 37"/>
          <p:cNvSpPr>
            <a:spLocks noChangeShapeType="1"/>
          </p:cNvSpPr>
          <p:nvPr/>
        </p:nvSpPr>
        <p:spPr bwMode="auto">
          <a:xfrm flipH="1">
            <a:off x="3119437" y="3076575"/>
            <a:ext cx="1065213" cy="15255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92" name="Line 38"/>
          <p:cNvSpPr>
            <a:spLocks noChangeShapeType="1"/>
          </p:cNvSpPr>
          <p:nvPr/>
        </p:nvSpPr>
        <p:spPr bwMode="auto">
          <a:xfrm flipH="1">
            <a:off x="3081337" y="3076575"/>
            <a:ext cx="1141413" cy="2365375"/>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93" name="Line 39"/>
          <p:cNvSpPr>
            <a:spLocks noChangeShapeType="1"/>
          </p:cNvSpPr>
          <p:nvPr/>
        </p:nvSpPr>
        <p:spPr bwMode="auto">
          <a:xfrm flipH="1" flipV="1">
            <a:off x="3157537" y="3038475"/>
            <a:ext cx="989013" cy="6492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94" name="Line 40"/>
          <p:cNvSpPr>
            <a:spLocks noChangeShapeType="1"/>
          </p:cNvSpPr>
          <p:nvPr/>
        </p:nvSpPr>
        <p:spPr bwMode="auto">
          <a:xfrm flipH="1">
            <a:off x="3194050" y="3776663"/>
            <a:ext cx="901700" cy="25400"/>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95" name="Line 41"/>
          <p:cNvSpPr>
            <a:spLocks noChangeShapeType="1"/>
          </p:cNvSpPr>
          <p:nvPr/>
        </p:nvSpPr>
        <p:spPr bwMode="auto">
          <a:xfrm flipH="1">
            <a:off x="3157537" y="3916363"/>
            <a:ext cx="976313" cy="762000"/>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96" name="Line 42"/>
          <p:cNvSpPr>
            <a:spLocks noChangeShapeType="1"/>
          </p:cNvSpPr>
          <p:nvPr/>
        </p:nvSpPr>
        <p:spPr bwMode="auto">
          <a:xfrm flipH="1">
            <a:off x="3119437" y="3979863"/>
            <a:ext cx="1077913" cy="14620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97" name="Line 43"/>
          <p:cNvSpPr>
            <a:spLocks noChangeShapeType="1"/>
          </p:cNvSpPr>
          <p:nvPr/>
        </p:nvSpPr>
        <p:spPr bwMode="auto">
          <a:xfrm flipH="1" flipV="1">
            <a:off x="3106737" y="3063875"/>
            <a:ext cx="1090613" cy="1462088"/>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98" name="Line 44"/>
          <p:cNvSpPr>
            <a:spLocks noChangeShapeType="1"/>
          </p:cNvSpPr>
          <p:nvPr/>
        </p:nvSpPr>
        <p:spPr bwMode="auto">
          <a:xfrm flipH="1" flipV="1">
            <a:off x="3157537" y="3954463"/>
            <a:ext cx="1014413" cy="14874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99" name="Line 45"/>
          <p:cNvSpPr>
            <a:spLocks noChangeShapeType="1"/>
          </p:cNvSpPr>
          <p:nvPr/>
        </p:nvSpPr>
        <p:spPr bwMode="auto">
          <a:xfrm flipH="1" flipV="1">
            <a:off x="3157537" y="4830763"/>
            <a:ext cx="950913" cy="6873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100" name="Line 46"/>
          <p:cNvSpPr>
            <a:spLocks noChangeShapeType="1"/>
          </p:cNvSpPr>
          <p:nvPr/>
        </p:nvSpPr>
        <p:spPr bwMode="auto">
          <a:xfrm flipH="1" flipV="1">
            <a:off x="3157537" y="5594350"/>
            <a:ext cx="938213" cy="25400"/>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101" name="Line 55"/>
          <p:cNvSpPr>
            <a:spLocks noChangeShapeType="1"/>
          </p:cNvSpPr>
          <p:nvPr/>
        </p:nvSpPr>
        <p:spPr bwMode="auto">
          <a:xfrm flipV="1">
            <a:off x="3132137" y="4868863"/>
            <a:ext cx="1014413" cy="6619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102" name="Line 56"/>
          <p:cNvSpPr>
            <a:spLocks noChangeShapeType="1"/>
          </p:cNvSpPr>
          <p:nvPr/>
        </p:nvSpPr>
        <p:spPr bwMode="auto">
          <a:xfrm>
            <a:off x="3157537" y="4729163"/>
            <a:ext cx="938213" cy="1587"/>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103" name="Line 57"/>
          <p:cNvSpPr>
            <a:spLocks noChangeShapeType="1"/>
          </p:cNvSpPr>
          <p:nvPr/>
        </p:nvSpPr>
        <p:spPr bwMode="auto">
          <a:xfrm>
            <a:off x="3157537" y="3865563"/>
            <a:ext cx="976313" cy="736600"/>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104" name="Line 58"/>
          <p:cNvSpPr>
            <a:spLocks noChangeShapeType="1"/>
          </p:cNvSpPr>
          <p:nvPr/>
        </p:nvSpPr>
        <p:spPr bwMode="auto">
          <a:xfrm>
            <a:off x="3043237" y="3089275"/>
            <a:ext cx="1179513" cy="2339975"/>
          </a:xfrm>
          <a:prstGeom prst="line">
            <a:avLst/>
          </a:prstGeom>
          <a:noFill/>
          <a:ln w="12700">
            <a:solidFill>
              <a:schemeClr val="accent1"/>
            </a:solidFill>
            <a:round/>
          </a:ln>
        </p:spPr>
        <p:txBody>
          <a:bodyPr>
            <a:prstTxWarp prst="textNoShape">
              <a:avLst/>
            </a:prstTxWarp>
          </a:bodyPr>
          <a:lstStyle/>
          <a:p>
            <a:endParaRPr lang="en-US">
              <a:uFillTx/>
            </a:endParaRPr>
          </a:p>
        </p:txBody>
      </p:sp>
      <p:sp>
        <p:nvSpPr>
          <p:cNvPr id="105" name="TextBox 104"/>
          <p:cNvSpPr txBox="1">
            <a:spLocks/>
          </p:cNvSpPr>
          <p:nvPr/>
        </p:nvSpPr>
        <p:spPr>
          <a:xfrm>
            <a:off x="5334000" y="3851573"/>
            <a:ext cx="569387" cy="461665"/>
          </a:xfrm>
          <a:prstGeom prst="rect">
            <a:avLst/>
          </a:prstGeom>
          <a:noFill/>
        </p:spPr>
        <p:txBody>
          <a:bodyPr wrap="none" rtlCol="0">
            <a:spAutoFit/>
          </a:bodyPr>
          <a:lstStyle/>
          <a:p>
            <a:r>
              <a:rPr lang="en-US" dirty="0" smtClean="0">
                <a:uFillTx/>
              </a:rPr>
              <a:t>….</a:t>
            </a:r>
            <a:endParaRPr lang="en-US" dirty="0">
              <a:uFillTx/>
            </a:endParaRPr>
          </a:p>
        </p:txBody>
      </p:sp>
      <p:sp>
        <p:nvSpPr>
          <p:cNvPr id="106" name="TextBox 105"/>
          <p:cNvSpPr txBox="1">
            <a:spLocks/>
          </p:cNvSpPr>
          <p:nvPr/>
        </p:nvSpPr>
        <p:spPr>
          <a:xfrm>
            <a:off x="527496" y="873839"/>
            <a:ext cx="8337890" cy="1938992"/>
          </a:xfrm>
          <a:prstGeom prst="rect">
            <a:avLst/>
          </a:prstGeom>
          <a:noFill/>
        </p:spPr>
        <p:txBody>
          <a:bodyPr wrap="none" rtlCol="0">
            <a:spAutoFit/>
          </a:bodyPr>
          <a:lstStyle/>
          <a:p>
            <a:pPr>
              <a:buFont typeface="Arial"/>
              <a:buChar char="•"/>
            </a:pPr>
            <a:r>
              <a:rPr lang="en-US" dirty="0" smtClean="0">
                <a:uFillTx/>
              </a:rPr>
              <a:t> Error attenuation, long </a:t>
            </a:r>
            <a:r>
              <a:rPr lang="en-US" dirty="0"/>
              <a:t>patient training with </a:t>
            </a:r>
            <a:r>
              <a:rPr lang="en-US" dirty="0" smtClean="0"/>
              <a:t>GPUs, </a:t>
            </a:r>
            <a:r>
              <a:rPr lang="en-US" dirty="0" err="1" smtClean="0"/>
              <a:t>etc</a:t>
            </a:r>
            <a:endParaRPr lang="en-US" dirty="0" smtClean="0">
              <a:uFillTx/>
            </a:endParaRPr>
          </a:p>
          <a:p>
            <a:pPr>
              <a:buFont typeface="Arial"/>
              <a:buChar char="•"/>
            </a:pPr>
            <a:r>
              <a:rPr lang="en-US" dirty="0" smtClean="0">
                <a:uFillTx/>
              </a:rPr>
              <a:t> Recent algorithmic improvements - Rectified Linear Units,</a:t>
            </a:r>
          </a:p>
          <a:p>
            <a:r>
              <a:rPr lang="en-US" dirty="0" smtClean="0"/>
              <a:t>better weight initialization, normalization between layers, residual</a:t>
            </a:r>
          </a:p>
          <a:p>
            <a:r>
              <a:rPr lang="en-US" dirty="0" smtClean="0">
                <a:uFillTx/>
              </a:rPr>
              <a:t>deep learning, etc. – 1000’s of layers being effectively trained</a:t>
            </a:r>
          </a:p>
          <a:p>
            <a:endParaRPr lang="en-US" dirty="0">
              <a:uFillTx/>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uFillTx/>
              </a:rPr>
              <a:t>Unstable Gradient</a:t>
            </a:r>
            <a:endParaRPr lang="en-US" dirty="0">
              <a:uFillTx/>
            </a:endParaRPr>
          </a:p>
        </p:txBody>
      </p:sp>
      <p:sp>
        <p:nvSpPr>
          <p:cNvPr id="3" name="Content Placeholder 2"/>
          <p:cNvSpPr>
            <a:spLocks noGrp="1"/>
          </p:cNvSpPr>
          <p:nvPr>
            <p:ph idx="1"/>
          </p:nvPr>
        </p:nvSpPr>
        <p:spPr>
          <a:xfrm>
            <a:off x="685800" y="1295400"/>
            <a:ext cx="8001000" cy="4800600"/>
          </a:xfrm>
        </p:spPr>
        <p:txBody>
          <a:bodyPr>
            <a:normAutofit/>
          </a:bodyPr>
          <a:lstStyle/>
          <a:p>
            <a:r>
              <a:rPr lang="en-US" dirty="0" smtClean="0">
                <a:uFillTx/>
              </a:rPr>
              <a:t>Early layers of MLP do not get trained well</a:t>
            </a:r>
          </a:p>
          <a:p>
            <a:pPr lvl="1"/>
            <a:r>
              <a:rPr lang="en-US" dirty="0" smtClean="0">
                <a:uFillTx/>
              </a:rPr>
              <a:t>Vanishing Gradient – error attenuates as it propagates to earlier layers – </a:t>
            </a:r>
            <a:r>
              <a:rPr lang="en-US" i="1" dirty="0" smtClean="0">
                <a:uFillTx/>
              </a:rPr>
              <a:t>t </a:t>
            </a:r>
            <a:r>
              <a:rPr lang="en-US" dirty="0" smtClean="0">
                <a:uFillTx/>
              </a:rPr>
              <a:t>- </a:t>
            </a:r>
            <a:r>
              <a:rPr lang="en-US" i="1" dirty="0" smtClean="0">
                <a:uFillTx/>
              </a:rPr>
              <a:t>z</a:t>
            </a:r>
            <a:r>
              <a:rPr lang="en-US" dirty="0" smtClean="0">
                <a:uFillTx/>
              </a:rPr>
              <a:t> &lt; 1,  </a:t>
            </a:r>
            <a:r>
              <a:rPr lang="en-US" i="1" dirty="0"/>
              <a:t>f</a:t>
            </a:r>
            <a:r>
              <a:rPr lang="en-US" dirty="0"/>
              <a:t> '(</a:t>
            </a:r>
            <a:r>
              <a:rPr lang="en-US" i="1" dirty="0"/>
              <a:t>net</a:t>
            </a:r>
            <a:r>
              <a:rPr lang="en-US" dirty="0" smtClean="0"/>
              <a:t>)</a:t>
            </a:r>
            <a:r>
              <a:rPr lang="en-US" dirty="0" smtClean="0">
                <a:uFillTx/>
              </a:rPr>
              <a:t>, scaled by small initial weights</a:t>
            </a:r>
          </a:p>
          <a:p>
            <a:pPr lvl="1"/>
            <a:r>
              <a:rPr lang="en-US" dirty="0" smtClean="0">
                <a:uFillTx/>
              </a:rPr>
              <a:t>Leads to very slow training (especially at early layers)</a:t>
            </a:r>
          </a:p>
          <a:p>
            <a:pPr lvl="1"/>
            <a:r>
              <a:rPr lang="en-US" dirty="0" smtClean="0">
                <a:uFillTx/>
              </a:rPr>
              <a:t>Exacerbated since top couple layers can usually learn any task "pretty well" and thus the error to earlier layers drops quickly as the top layers "mostly" solve the task– lower layers never get the opportunity to use their capacity to improve results, they just do a random feature map</a:t>
            </a:r>
          </a:p>
          <a:p>
            <a:pPr lvl="1"/>
            <a:r>
              <a:rPr lang="en-US" dirty="0" smtClean="0">
                <a:uFillTx/>
              </a:rPr>
              <a:t>Need a way for early layers to do effective work</a:t>
            </a:r>
          </a:p>
          <a:p>
            <a:pPr lvl="1"/>
            <a:r>
              <a:rPr lang="en-US" dirty="0" smtClean="0"/>
              <a:t>Instability of gradient in deep networks: Vanishing or exploding gradient</a:t>
            </a:r>
          </a:p>
          <a:p>
            <a:pPr lvl="2"/>
            <a:r>
              <a:rPr lang="en-US" dirty="0" smtClean="0"/>
              <a:t>Product of many terms, which unless “balanced” just right, is unstable</a:t>
            </a:r>
          </a:p>
          <a:p>
            <a:pPr lvl="2"/>
            <a:r>
              <a:rPr lang="en-US" dirty="0" smtClean="0">
                <a:uFillTx/>
              </a:rPr>
              <a:t>Either early or late layers stuck while “opposite” layers are learning</a:t>
            </a:r>
          </a:p>
          <a:p>
            <a:pPr lvl="1"/>
            <a:endParaRPr lang="en-US" dirty="0" smtClean="0">
              <a:uFillTx/>
            </a:endParaRPr>
          </a:p>
          <a:p>
            <a:pPr lvl="2"/>
            <a:endParaRPr lang="en-US" dirty="0" smtClean="0">
              <a:uFillTx/>
            </a:endParaRPr>
          </a:p>
        </p:txBody>
      </p:sp>
      <p:sp>
        <p:nvSpPr>
          <p:cNvPr id="4" name="Footer Placeholder 3"/>
          <p:cNvSpPr>
            <a:spLocks noGrp="1"/>
          </p:cNvSpPr>
          <p:nvPr>
            <p:ph type="ftr" sz="quarter" idx="11"/>
          </p:nvPr>
        </p:nvSpPr>
        <p:spPr/>
        <p:txBody>
          <a:bodyPr/>
          <a:lstStyle/>
          <a:p>
            <a:pPr>
              <a:defRPr>
                <a:uFillTx/>
              </a:defRPr>
            </a:pPr>
            <a:r>
              <a:rPr lang="en-US" smtClean="0">
                <a:uFillTx/>
              </a:rPr>
              <a:t>CS 678 – Deep Learning</a:t>
            </a:r>
            <a:endParaRPr lang="en-US">
              <a:uFillTx/>
            </a:endParaRPr>
          </a:p>
        </p:txBody>
      </p:sp>
      <p:sp>
        <p:nvSpPr>
          <p:cNvPr id="5" name="Slide Number Placeholder 4"/>
          <p:cNvSpPr>
            <a:spLocks noGrp="1"/>
          </p:cNvSpPr>
          <p:nvPr>
            <p:ph type="sldNum" sz="quarter" idx="12"/>
          </p:nvPr>
        </p:nvSpPr>
        <p:spPr/>
        <p:txBody>
          <a:bodyPr/>
          <a:lstStyle/>
          <a:p>
            <a:pPr>
              <a:defRPr>
                <a:uFillTx/>
              </a:defRPr>
            </a:pPr>
            <a:fld id="{693AB152-2227-4B45-9010-C68F73A2215D}" type="slidenum">
              <a:rPr lang="en-US" smtClean="0">
                <a:uFillTx/>
              </a:rPr>
              <a:pPr>
                <a:defRPr>
                  <a:uFillTx/>
                </a:defRPr>
              </a:pPr>
              <a:t>9</a:t>
            </a:fld>
            <a:endParaRPr lang="en-US">
              <a:uFillTx/>
            </a:endParaRPr>
          </a:p>
        </p:txBody>
      </p:sp>
    </p:spTree>
    <p:extLst>
      <p:ext uri="{BB962C8B-B14F-4D97-AF65-F5344CB8AC3E}">
        <p14:creationId xmlns:p14="http://schemas.microsoft.com/office/powerpoint/2010/main" val="2447045326"/>
      </p:ext>
    </p:extLst>
  </p:cSld>
  <p:clrMapOvr>
    <a:masterClrMapping/>
  </p:clrMapOvr>
</p:sld>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FontTx/>
          <a:buNone/>
          <a:defRPr kumimoji="0" lang="en-US" sz="2400" b="0" i="0" u="none" strike="noStrike" cap="none" normalizeH="0" baseline="0">
            <a:ln>
              <a:noFill/>
            </a:ln>
            <a:solidFill>
              <a:schemeClr val="tx1"/>
            </a:solidFill>
            <a:effectLst/>
            <a:uFillTx/>
            <a:latin typeface="Times New Roman" charset="0"/>
          </a:defRPr>
        </a:defPPr>
      </a:lstStyle>
      <a:style>
        <a:lnRef idx="1">
          <a:schemeClr val="accent1"/>
        </a:lnRef>
        <a:fillRef idx="1">
          <a:schemeClr val="accent1"/>
        </a:fillRef>
        <a:effectRef idx="1">
          <a:schemeClr val="accent1"/>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FontTx/>
          <a:buNone/>
          <a:defRPr kumimoji="0" lang="en-US" sz="2400" b="0" i="0" u="none" strike="noStrike" cap="none" normalizeH="0" baseline="0">
            <a:ln>
              <a:noFill/>
            </a:ln>
            <a:solidFill>
              <a:schemeClr val="tx1"/>
            </a:solidFill>
            <a:effectLst/>
            <a:uFillTx/>
            <a:latin typeface="Times New Roman" charset="0"/>
          </a:defRPr>
        </a:defP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tx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Designs\Soaring.pot</Template>
  <TotalTime>47277</TotalTime>
  <Words>10575</Words>
  <Application>Microsoft Office PowerPoint</Application>
  <PresentationFormat>화면 슬라이드 쇼(4:3)</PresentationFormat>
  <Paragraphs>871</Paragraphs>
  <Slides>76</Slides>
  <Notes>59</Notes>
  <HiddenSlides>0</HiddenSlides>
  <MMClips>0</MMClips>
  <ScaleCrop>false</ScaleCrop>
  <HeadingPairs>
    <vt:vector size="8" baseType="variant">
      <vt:variant>
        <vt:lpstr>사용한 글꼴</vt:lpstr>
      </vt:variant>
      <vt:variant>
        <vt:i4>5</vt:i4>
      </vt:variant>
      <vt:variant>
        <vt:lpstr>테마</vt:lpstr>
      </vt:variant>
      <vt:variant>
        <vt:i4>1</vt:i4>
      </vt:variant>
      <vt:variant>
        <vt:lpstr>포함된 OLE 서버</vt:lpstr>
      </vt:variant>
      <vt:variant>
        <vt:i4>1</vt:i4>
      </vt:variant>
      <vt:variant>
        <vt:lpstr>슬라이드 제목</vt:lpstr>
      </vt:variant>
      <vt:variant>
        <vt:i4>76</vt:i4>
      </vt:variant>
    </vt:vector>
  </HeadingPairs>
  <TitlesOfParts>
    <vt:vector size="83" baseType="lpstr">
      <vt:lpstr>ＭＳ Ｐゴシック</vt:lpstr>
      <vt:lpstr>Arial</vt:lpstr>
      <vt:lpstr>Cambria</vt:lpstr>
      <vt:lpstr>Times New Roman</vt:lpstr>
      <vt:lpstr>Wingdings</vt:lpstr>
      <vt:lpstr>Soaring</vt:lpstr>
      <vt:lpstr>Equation</vt:lpstr>
      <vt:lpstr>Deep Learning</vt:lpstr>
      <vt:lpstr>Deep Learning Overview</vt:lpstr>
      <vt:lpstr>Deep Net Feature Transformation</vt:lpstr>
      <vt:lpstr>Deep Learning Tasks</vt:lpstr>
      <vt:lpstr>Why Deep Learning</vt:lpstr>
      <vt:lpstr>Neural Networks Sketch</vt:lpstr>
      <vt:lpstr>Early Work</vt:lpstr>
      <vt:lpstr>Vanishing/Exploding Gradient</vt:lpstr>
      <vt:lpstr>Unstable Gradient</vt:lpstr>
      <vt:lpstr>Rectified Linear Units</vt:lpstr>
      <vt:lpstr>Softmax and Cross-Entropy</vt:lpstr>
      <vt:lpstr>Convolutional Neural Networks</vt:lpstr>
      <vt:lpstr>Convolutions</vt:lpstr>
      <vt:lpstr>Convolution Example</vt:lpstr>
      <vt:lpstr>Convolutional Neural Networks</vt:lpstr>
      <vt:lpstr>CNN – Translation Invariance</vt:lpstr>
      <vt:lpstr>CNN Structure</vt:lpstr>
      <vt:lpstr>Sub-Sampling (Pooling)</vt:lpstr>
      <vt:lpstr>Pooling Example (Summing or averaging)</vt:lpstr>
      <vt:lpstr>Pooling (cont.)</vt:lpstr>
      <vt:lpstr>CNN Training</vt:lpstr>
      <vt:lpstr>CNN Hyperparameters</vt:lpstr>
      <vt:lpstr>Convolution Example</vt:lpstr>
      <vt:lpstr>Example – LeNet-5 – MNIST Classification</vt:lpstr>
      <vt:lpstr>LeCun-5 Example</vt:lpstr>
      <vt:lpstr>ILSVRC Image net Large Scale Vision Recognition Competition</vt:lpstr>
      <vt:lpstr>Example CNNs Structures ILSVRC winners</vt:lpstr>
      <vt:lpstr>Example CNNs Structures ILSVRC winners</vt:lpstr>
      <vt:lpstr>Increasing Depth</vt:lpstr>
      <vt:lpstr>CNN Summary</vt:lpstr>
      <vt:lpstr>Unsupervised Pre-Training</vt:lpstr>
      <vt:lpstr>Self Taught vs Unsupervised Learning</vt:lpstr>
      <vt:lpstr>Greedy Layer-Wise Training</vt:lpstr>
      <vt:lpstr>Deep Net with Greedy Layer Wise Training</vt:lpstr>
      <vt:lpstr>Greedy Layer-Wise Training</vt:lpstr>
      <vt:lpstr>Auto-Encoders</vt:lpstr>
      <vt:lpstr>Stacked Auto-Encoders</vt:lpstr>
      <vt:lpstr>Stacked Auto-Encoders</vt:lpstr>
      <vt:lpstr>PowerPoint 프레젠테이션</vt:lpstr>
      <vt:lpstr>Sparse Encoders</vt:lpstr>
      <vt:lpstr>Sparse Representation</vt:lpstr>
      <vt:lpstr>How do we implement a sparse Auto-Encoder?</vt:lpstr>
      <vt:lpstr>Stacked Auto-Encoders</vt:lpstr>
      <vt:lpstr>Deep Belief Networks (DBN)</vt:lpstr>
      <vt:lpstr>RBM Sampling and Training                        </vt:lpstr>
      <vt:lpstr>PowerPoint 프레젠테이션</vt:lpstr>
      <vt:lpstr>RBM Update Notes and Variations</vt:lpstr>
      <vt:lpstr>RBM Update Variations and Notes</vt:lpstr>
      <vt:lpstr>Deep Belief Network Training</vt:lpstr>
      <vt:lpstr>PowerPoint 프레젠테이션</vt:lpstr>
      <vt:lpstr>PowerPoint 프레젠테이션</vt:lpstr>
      <vt:lpstr>DBN Execution</vt:lpstr>
      <vt:lpstr>DBN Learning Notes</vt:lpstr>
      <vt:lpstr>MNIST</vt:lpstr>
      <vt:lpstr>DBN Project Notes</vt:lpstr>
      <vt:lpstr>Deep Learning Project Past Experience</vt:lpstr>
      <vt:lpstr>Deep Learning Project Past Experience</vt:lpstr>
      <vt:lpstr>DBN Notes</vt:lpstr>
      <vt:lpstr>Discrimination with Deep Networks</vt:lpstr>
      <vt:lpstr>Other Deep Generative Models</vt:lpstr>
      <vt:lpstr>Fully Supervised Deep Learning</vt:lpstr>
      <vt:lpstr>Improved Initial Hyperparameter Settings</vt:lpstr>
      <vt:lpstr>Speed up variations of SGD</vt:lpstr>
      <vt:lpstr>Regularization – Dropout Common</vt:lpstr>
      <vt:lpstr>Batch Normalization (2015)</vt:lpstr>
      <vt:lpstr>PowerPoint 프레젠테이션</vt:lpstr>
      <vt:lpstr>Deep Residual Learning </vt:lpstr>
      <vt:lpstr>Deep Residual Learning </vt:lpstr>
      <vt:lpstr>Deep Residual Learning </vt:lpstr>
      <vt:lpstr>Deep Residual Learning </vt:lpstr>
      <vt:lpstr>LSTM – Long Short Term Memory</vt:lpstr>
      <vt:lpstr>Basic Cell value has a self-feedback loop Does not forget until told (stable gradient)</vt:lpstr>
      <vt:lpstr>PowerPoint 프레젠테이션</vt:lpstr>
      <vt:lpstr>PowerPoint 프레젠테이션</vt:lpstr>
      <vt:lpstr>Deep Reinforcement Learning: Deep Q Network – 49 Classic Atari Games </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shjung</dc:creator>
  <cp:lastModifiedBy>shjung</cp:lastModifiedBy>
  <cp:revision>501</cp:revision>
  <cp:lastPrinted>2005-11-01T15:52:28Z</cp:lastPrinted>
  <dcterms:created xsi:type="dcterms:W3CDTF">2014-08-22T19:10:40Z</dcterms:created>
  <dcterms:modified xsi:type="dcterms:W3CDTF">2017-08-23T11:10:45Z</dcterms:modified>
</cp:coreProperties>
</file>